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3AD799D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17"/>
  </p:notesMasterIdLst>
  <p:handoutMasterIdLst>
    <p:handoutMasterId r:id="rId18"/>
  </p:handoutMasterIdLst>
  <p:sldIdLst>
    <p:sldId id="256" r:id="rId2"/>
    <p:sldId id="258" r:id="rId3"/>
    <p:sldId id="365" r:id="rId4"/>
    <p:sldId id="372" r:id="rId5"/>
    <p:sldId id="374" r:id="rId6"/>
    <p:sldId id="366" r:id="rId7"/>
    <p:sldId id="368" r:id="rId8"/>
    <p:sldId id="370" r:id="rId9"/>
    <p:sldId id="263" r:id="rId10"/>
    <p:sldId id="369" r:id="rId11"/>
    <p:sldId id="375" r:id="rId12"/>
    <p:sldId id="373" r:id="rId13"/>
    <p:sldId id="367" r:id="rId14"/>
    <p:sldId id="376" r:id="rId15"/>
    <p:sldId id="364" r:id="rId16"/>
  </p:sldIdLst>
  <p:sldSz cx="13411200" cy="7543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5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A0D99D-E4E6-B494-4582-87629B92B11A}" name="Katelyn Little" initials="KL" userId="S::klittle@retailstrategies.com::e835dd04-2f9b-446f-8ab7-4956473b72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y Craft" initials="CC" lastIdx="12" clrIdx="0">
    <p:extLst>
      <p:ext uri="{19B8F6BF-5375-455C-9EA6-DF929625EA0E}">
        <p15:presenceInfo xmlns:p15="http://schemas.microsoft.com/office/powerpoint/2012/main" userId="S-1-5-21-4001449533-1968899063-1430942491-4132" providerId="AD"/>
      </p:ext>
    </p:extLst>
  </p:cmAuthor>
  <p:cmAuthor id="2" name="Ryder Richards" initials="RR" lastIdx="6" clrIdx="1">
    <p:extLst>
      <p:ext uri="{19B8F6BF-5375-455C-9EA6-DF929625EA0E}">
        <p15:presenceInfo xmlns:p15="http://schemas.microsoft.com/office/powerpoint/2012/main" userId="2dd367b761bb42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21D"/>
    <a:srgbClr val="FFFFFF"/>
    <a:srgbClr val="00B5E2"/>
    <a:srgbClr val="29201A"/>
    <a:srgbClr val="E6E7E8"/>
    <a:srgbClr val="EBE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38" autoAdjust="0"/>
    <p:restoredTop sz="88027" autoAdjust="0"/>
  </p:normalViewPr>
  <p:slideViewPr>
    <p:cSldViewPr snapToGrid="0" snapToObjects="1">
      <p:cViewPr varScale="1">
        <p:scale>
          <a:sx n="89" d="100"/>
          <a:sy n="89" d="100"/>
        </p:scale>
        <p:origin x="612" y="66"/>
      </p:cViewPr>
      <p:guideLst>
        <p:guide orient="horz" pos="2376"/>
        <p:guide pos="5312"/>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9" d="100"/>
          <a:sy n="119" d="100"/>
        </p:scale>
        <p:origin x="456"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00_3AD799D6.xml><?xml version="1.0" encoding="utf-8"?>
<p188:cmLst xmlns:a="http://schemas.openxmlformats.org/drawingml/2006/main" xmlns:r="http://schemas.openxmlformats.org/officeDocument/2006/relationships" xmlns:p188="http://schemas.microsoft.com/office/powerpoint/2018/8/main">
  <p188:cm id="{BFCBD1B2-B551-4193-84FB-3F7B66CB4F8B}" authorId="{ADA0D99D-E4E6-B494-4582-87629B92B11A}" created="2022-11-14T21:47:53.537">
    <pc:sldMkLst xmlns:pc="http://schemas.microsoft.com/office/powerpoint/2013/main/command">
      <pc:docMk/>
      <pc:sldMk cId="987208150" sldId="256"/>
    </pc:sldMkLst>
    <p188:txBody>
      <a:bodyPr/>
      <a:lstStyle/>
      <a:p>
        <a:r>
          <a:rPr lang="en-US"/>
          <a:t>Change city, state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E33E0-0B90-45C8-8598-7306E397E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D2FB75-4F96-43DD-8AB1-E9FF43A107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680007-93EF-4EBE-AF9A-C370911204BF}" type="datetimeFigureOut">
              <a:rPr lang="en-US" smtClean="0"/>
              <a:t>4/2/2024</a:t>
            </a:fld>
            <a:endParaRPr lang="en-US"/>
          </a:p>
        </p:txBody>
      </p:sp>
      <p:sp>
        <p:nvSpPr>
          <p:cNvPr id="4" name="Footer Placeholder 3">
            <a:extLst>
              <a:ext uri="{FF2B5EF4-FFF2-40B4-BE49-F238E27FC236}">
                <a16:creationId xmlns:a16="http://schemas.microsoft.com/office/drawing/2014/main" id="{06769C97-6B94-414C-B4B8-39F686222C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05D002-1C4B-4752-BE4D-D3EA3C1869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69306E-7861-4A7E-87D3-8B44C8946751}" type="slidenum">
              <a:rPr lang="en-US" smtClean="0"/>
              <a:t>‹#›</a:t>
            </a:fld>
            <a:endParaRPr lang="en-US"/>
          </a:p>
        </p:txBody>
      </p:sp>
    </p:spTree>
    <p:extLst>
      <p:ext uri="{BB962C8B-B14F-4D97-AF65-F5344CB8AC3E}">
        <p14:creationId xmlns:p14="http://schemas.microsoft.com/office/powerpoint/2010/main" val="1485756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3B9A5-4628-8D40-B0EC-80797624C111}"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99068-6BA3-EE4E-BCFB-38B0F12605A5}" type="slidenum">
              <a:rPr lang="en-US" smtClean="0"/>
              <a:t>‹#›</a:t>
            </a:fld>
            <a:endParaRPr lang="en-US"/>
          </a:p>
        </p:txBody>
      </p:sp>
    </p:spTree>
    <p:extLst>
      <p:ext uri="{BB962C8B-B14F-4D97-AF65-F5344CB8AC3E}">
        <p14:creationId xmlns:p14="http://schemas.microsoft.com/office/powerpoint/2010/main" val="94210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Add City Name and State </a:t>
            </a:r>
          </a:p>
          <a:p>
            <a:r>
              <a:rPr lang="en-US" dirty="0"/>
              <a:t>Our tag line </a:t>
            </a:r>
          </a:p>
        </p:txBody>
      </p:sp>
      <p:sp>
        <p:nvSpPr>
          <p:cNvPr id="4" name="Slide Number Placeholder 3"/>
          <p:cNvSpPr>
            <a:spLocks noGrp="1"/>
          </p:cNvSpPr>
          <p:nvPr>
            <p:ph type="sldNum" sz="quarter" idx="10"/>
          </p:nvPr>
        </p:nvSpPr>
        <p:spPr/>
        <p:txBody>
          <a:bodyPr/>
          <a:lstStyle/>
          <a:p>
            <a:fld id="{D7D99068-6BA3-EE4E-BCFB-38B0F12605A5}" type="slidenum">
              <a:rPr lang="en-US" smtClean="0"/>
              <a:t>1</a:t>
            </a:fld>
            <a:endParaRPr lang="en-US"/>
          </a:p>
        </p:txBody>
      </p:sp>
    </p:spTree>
    <p:extLst>
      <p:ext uri="{BB962C8B-B14F-4D97-AF65-F5344CB8AC3E}">
        <p14:creationId xmlns:p14="http://schemas.microsoft.com/office/powerpoint/2010/main" val="128132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D99068-6BA3-EE4E-BCFB-38B0F12605A5}" type="slidenum">
              <a:rPr lang="en-US" smtClean="0"/>
              <a:t>7</a:t>
            </a:fld>
            <a:endParaRPr lang="en-US"/>
          </a:p>
        </p:txBody>
      </p:sp>
    </p:spTree>
    <p:extLst>
      <p:ext uri="{BB962C8B-B14F-4D97-AF65-F5344CB8AC3E}">
        <p14:creationId xmlns:p14="http://schemas.microsoft.com/office/powerpoint/2010/main" val="9534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D99068-6BA3-EE4E-BCFB-38B0F12605A5}" type="slidenum">
              <a:rPr lang="en-US" smtClean="0"/>
              <a:t>14</a:t>
            </a:fld>
            <a:endParaRPr lang="en-US"/>
          </a:p>
        </p:txBody>
      </p:sp>
    </p:spTree>
    <p:extLst>
      <p:ext uri="{BB962C8B-B14F-4D97-AF65-F5344CB8AC3E}">
        <p14:creationId xmlns:p14="http://schemas.microsoft.com/office/powerpoint/2010/main" val="277602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 slide">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73900-79D9-4CE9-A5E1-724B9F9793C1}"/>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3" name="Footer Placeholder 2">
            <a:extLst>
              <a:ext uri="{FF2B5EF4-FFF2-40B4-BE49-F238E27FC236}">
                <a16:creationId xmlns:a16="http://schemas.microsoft.com/office/drawing/2014/main" id="{5C449761-5613-49D0-87E3-B64538953A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5EDC4-F02A-46FF-B38B-8FF21DC28035}"/>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7" name="Picture Placeholder 6">
            <a:extLst>
              <a:ext uri="{FF2B5EF4-FFF2-40B4-BE49-F238E27FC236}">
                <a16:creationId xmlns:a16="http://schemas.microsoft.com/office/drawing/2014/main" id="{B2B9F066-BA3D-4053-AD38-E3C53A7E6673}"/>
              </a:ext>
            </a:extLst>
          </p:cNvPr>
          <p:cNvSpPr>
            <a:spLocks noGrp="1"/>
          </p:cNvSpPr>
          <p:nvPr>
            <p:ph type="pic" sz="quarter" idx="13"/>
          </p:nvPr>
        </p:nvSpPr>
        <p:spPr>
          <a:xfrm>
            <a:off x="0" y="0"/>
            <a:ext cx="13411200" cy="7543800"/>
          </a:xfrm>
        </p:spPr>
        <p:txBody>
          <a:bodyPr/>
          <a:lstStyle/>
          <a:p>
            <a:endParaRPr lang="en-US"/>
          </a:p>
        </p:txBody>
      </p:sp>
      <p:sp>
        <p:nvSpPr>
          <p:cNvPr id="8" name="Text Placeholder 7">
            <a:extLst>
              <a:ext uri="{FF2B5EF4-FFF2-40B4-BE49-F238E27FC236}">
                <a16:creationId xmlns:a16="http://schemas.microsoft.com/office/drawing/2014/main" id="{45B4F99A-5529-49F5-ACE5-03ECFF1F41F4}"/>
              </a:ext>
            </a:extLst>
          </p:cNvPr>
          <p:cNvSpPr>
            <a:spLocks noGrp="1"/>
          </p:cNvSpPr>
          <p:nvPr>
            <p:ph type="body" sz="quarter" idx="14"/>
          </p:nvPr>
        </p:nvSpPr>
        <p:spPr>
          <a:xfrm>
            <a:off x="1124586" y="5414856"/>
            <a:ext cx="11528743" cy="2108401"/>
          </a:xfrm>
        </p:spPr>
        <p:txBody>
          <a:bodyPr>
            <a:noAutofit/>
          </a:bodyPr>
          <a:lstStyle>
            <a:lvl1pPr marL="0" indent="0">
              <a:buNone/>
              <a:defRPr sz="6600">
                <a:solidFill>
                  <a:schemeClr val="bg1"/>
                </a:solidFill>
                <a:latin typeface="Avenir Heavy" panose="020B0703020203020204" pitchFamily="34" charset="0"/>
              </a:defRPr>
            </a:lvl1pPr>
            <a:lvl2pPr marL="502907" indent="0">
              <a:buNone/>
              <a:defRPr sz="4840">
                <a:solidFill>
                  <a:schemeClr val="bg1"/>
                </a:solidFill>
                <a:latin typeface="+mj-lt"/>
              </a:defRPr>
            </a:lvl2pPr>
            <a:lvl3pPr>
              <a:defRPr sz="4840">
                <a:solidFill>
                  <a:schemeClr val="bg1"/>
                </a:solidFill>
                <a:latin typeface="+mj-lt"/>
              </a:defRPr>
            </a:lvl3pPr>
            <a:lvl4pPr>
              <a:defRPr sz="4840">
                <a:solidFill>
                  <a:schemeClr val="bg1"/>
                </a:solidFill>
                <a:latin typeface="+mj-lt"/>
              </a:defRPr>
            </a:lvl4pPr>
            <a:lvl5pPr>
              <a:defRPr sz="4840">
                <a:solidFill>
                  <a:schemeClr val="bg1"/>
                </a:solidFill>
                <a:latin typeface="+mj-lt"/>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1E60110C-846C-4D6C-98BC-9745962B882A}"/>
              </a:ext>
            </a:extLst>
          </p:cNvPr>
          <p:cNvSpPr>
            <a:spLocks noGrp="1"/>
          </p:cNvSpPr>
          <p:nvPr>
            <p:ph type="body" sz="quarter" idx="15" hasCustomPrompt="1"/>
          </p:nvPr>
        </p:nvSpPr>
        <p:spPr>
          <a:xfrm>
            <a:off x="1124586" y="4859352"/>
            <a:ext cx="11528743" cy="677545"/>
          </a:xfrm>
        </p:spPr>
        <p:txBody>
          <a:bodyPr/>
          <a:lstStyle>
            <a:lvl1pPr>
              <a:defRPr spc="33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16105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9101-F37A-497B-A845-0F246A2C9247}"/>
              </a:ext>
            </a:extLst>
          </p:cNvPr>
          <p:cNvSpPr>
            <a:spLocks noGrp="1"/>
          </p:cNvSpPr>
          <p:nvPr>
            <p:ph type="title"/>
          </p:nvPr>
        </p:nvSpPr>
        <p:spPr>
          <a:xfrm>
            <a:off x="922020" y="839187"/>
            <a:ext cx="11567160" cy="1458119"/>
          </a:xfrm>
        </p:spPr>
        <p:txBody>
          <a:bodyPr/>
          <a:lstStyle>
            <a:lvl1pPr>
              <a:defRPr b="0">
                <a:latin typeface="Avenir Heavy" panose="020B07030202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7588DF-53F9-4348-A838-AD482C1F5E62}"/>
              </a:ext>
            </a:extLst>
          </p:cNvPr>
          <p:cNvSpPr>
            <a:spLocks noGrp="1"/>
          </p:cNvSpPr>
          <p:nvPr>
            <p:ph sz="half" idx="1"/>
          </p:nvPr>
        </p:nvSpPr>
        <p:spPr>
          <a:xfrm>
            <a:off x="922020" y="2442244"/>
            <a:ext cx="5699760" cy="43524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14E345E-D690-4DD8-BE82-B4CA81C01A2A}"/>
              </a:ext>
            </a:extLst>
          </p:cNvPr>
          <p:cNvSpPr>
            <a:spLocks noGrp="1"/>
          </p:cNvSpPr>
          <p:nvPr>
            <p:ph sz="half" idx="2"/>
          </p:nvPr>
        </p:nvSpPr>
        <p:spPr>
          <a:xfrm>
            <a:off x="6789420" y="2442244"/>
            <a:ext cx="5699760" cy="4352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DB21D2-47B0-4C1D-8CA6-7D1BAF07A9BE}"/>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A2B8811D-D4F9-4235-AB07-30FC8F186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AFE8A-CD7C-436B-BC84-A2BFEADEAA19}"/>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FFB1B66C-1FCF-413E-9F96-9357DD19BB31}"/>
              </a:ext>
            </a:extLst>
          </p:cNvPr>
          <p:cNvSpPr>
            <a:spLocks noGrp="1"/>
          </p:cNvSpPr>
          <p:nvPr>
            <p:ph type="body" sz="quarter" idx="13" hasCustomPrompt="1"/>
          </p:nvPr>
        </p:nvSpPr>
        <p:spPr>
          <a:xfrm>
            <a:off x="922020" y="694249"/>
            <a:ext cx="11567160" cy="492443"/>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40296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5174-961C-4C7C-9EE4-17C53FA021E3}"/>
              </a:ext>
            </a:extLst>
          </p:cNvPr>
          <p:cNvSpPr>
            <a:spLocks noGrp="1"/>
          </p:cNvSpPr>
          <p:nvPr>
            <p:ph type="title"/>
          </p:nvPr>
        </p:nvSpPr>
        <p:spPr>
          <a:xfrm>
            <a:off x="923768" y="1297231"/>
            <a:ext cx="4325461" cy="1579559"/>
          </a:xfrm>
        </p:spPr>
        <p:txBody>
          <a:bodyPr anchor="t">
            <a:noAutofit/>
          </a:bodyPr>
          <a:lstStyle>
            <a:lvl1pPr>
              <a:defRPr sz="4840"/>
            </a:lvl1pPr>
          </a:lstStyle>
          <a:p>
            <a:r>
              <a:rPr lang="en-US" dirty="0"/>
              <a:t>Click to edit Master title style</a:t>
            </a:r>
          </a:p>
        </p:txBody>
      </p:sp>
      <p:sp>
        <p:nvSpPr>
          <p:cNvPr id="3" name="Content Placeholder 2">
            <a:extLst>
              <a:ext uri="{FF2B5EF4-FFF2-40B4-BE49-F238E27FC236}">
                <a16:creationId xmlns:a16="http://schemas.microsoft.com/office/drawing/2014/main" id="{ECD95D82-C41B-4945-90C5-DF18C2571976}"/>
              </a:ext>
            </a:extLst>
          </p:cNvPr>
          <p:cNvSpPr>
            <a:spLocks noGrp="1"/>
          </p:cNvSpPr>
          <p:nvPr>
            <p:ph idx="1"/>
          </p:nvPr>
        </p:nvSpPr>
        <p:spPr>
          <a:xfrm>
            <a:off x="5701507" y="502921"/>
            <a:ext cx="6789420" cy="6616082"/>
          </a:xfrm>
        </p:spPr>
        <p:txBody>
          <a:bodyPr/>
          <a:lstStyle>
            <a:lvl1pPr>
              <a:defRPr sz="1980"/>
            </a:lvl1pPr>
            <a:lvl2pPr>
              <a:defRPr sz="1760"/>
            </a:lvl2pPr>
            <a:lvl3pPr>
              <a:defRPr sz="1540"/>
            </a:lvl3pPr>
            <a:lvl4pPr>
              <a:defRPr sz="2200"/>
            </a:lvl4pPr>
            <a:lvl5pPr>
              <a:defRPr sz="2200"/>
            </a:lvl5pPr>
            <a:lvl6pPr>
              <a:defRPr sz="2200"/>
            </a:lvl6pPr>
            <a:lvl7pPr>
              <a:defRPr sz="2200"/>
            </a:lvl7pPr>
            <a:lvl8pPr>
              <a:defRPr sz="2200"/>
            </a:lvl8pPr>
            <a:lvl9pPr>
              <a:defRPr sz="2200"/>
            </a:lvl9pPr>
          </a:lstStyle>
          <a:p>
            <a:pPr lvl="0"/>
            <a:r>
              <a:rPr lang="en-US" dirty="0"/>
              <a:t>Click to edit Master text styles</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F5FC44BD-3134-4001-9F7D-B49AEB0865E4}"/>
              </a:ext>
            </a:extLst>
          </p:cNvPr>
          <p:cNvSpPr>
            <a:spLocks noGrp="1"/>
          </p:cNvSpPr>
          <p:nvPr>
            <p:ph type="body" sz="half" idx="2"/>
          </p:nvPr>
        </p:nvSpPr>
        <p:spPr>
          <a:xfrm>
            <a:off x="923768" y="2876789"/>
            <a:ext cx="4325461" cy="4242214"/>
          </a:xfrm>
        </p:spPr>
        <p:txBody>
          <a:bodyPr/>
          <a:lstStyle>
            <a:lvl1pPr marL="0" indent="0">
              <a:buNone/>
              <a:defRPr sz="1760"/>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66DAF5AA-F555-496B-9116-B42F918DEB4F}"/>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2D021C1F-93F1-4E11-A2C5-0A8BBF25E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0287F-24C7-45D2-9627-FCC4934B7703}"/>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35AADA80-8203-4D73-A4A7-B1928BC1AF39}"/>
              </a:ext>
            </a:extLst>
          </p:cNvPr>
          <p:cNvSpPr>
            <a:spLocks noGrp="1"/>
          </p:cNvSpPr>
          <p:nvPr>
            <p:ph type="body" sz="quarter" idx="13" hasCustomPrompt="1"/>
          </p:nvPr>
        </p:nvSpPr>
        <p:spPr>
          <a:xfrm>
            <a:off x="923768" y="848877"/>
            <a:ext cx="4325461" cy="614680"/>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5517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map-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5174-961C-4C7C-9EE4-17C53FA021E3}"/>
              </a:ext>
            </a:extLst>
          </p:cNvPr>
          <p:cNvSpPr>
            <a:spLocks noGrp="1"/>
          </p:cNvSpPr>
          <p:nvPr>
            <p:ph type="title"/>
          </p:nvPr>
        </p:nvSpPr>
        <p:spPr>
          <a:xfrm rot="16200000">
            <a:off x="-1852523" y="3053009"/>
            <a:ext cx="6718923" cy="1579559"/>
          </a:xfrm>
        </p:spPr>
        <p:txBody>
          <a:bodyPr anchor="t">
            <a:noAutofit/>
          </a:bodyPr>
          <a:lstStyle>
            <a:lvl1pPr>
              <a:defRPr sz="4840"/>
            </a:lvl1pPr>
          </a:lstStyle>
          <a:p>
            <a:r>
              <a:rPr lang="en-US" dirty="0"/>
              <a:t>Click to edit Master title style</a:t>
            </a:r>
          </a:p>
        </p:txBody>
      </p:sp>
      <p:sp>
        <p:nvSpPr>
          <p:cNvPr id="5" name="Date Placeholder 4">
            <a:extLst>
              <a:ext uri="{FF2B5EF4-FFF2-40B4-BE49-F238E27FC236}">
                <a16:creationId xmlns:a16="http://schemas.microsoft.com/office/drawing/2014/main" id="{66DAF5AA-F555-496B-9116-B42F918DEB4F}"/>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2D021C1F-93F1-4E11-A2C5-0A8BBF25E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0287F-24C7-45D2-9627-FCC4934B7703}"/>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35AADA80-8203-4D73-A4A7-B1928BC1AF39}"/>
              </a:ext>
            </a:extLst>
          </p:cNvPr>
          <p:cNvSpPr>
            <a:spLocks noGrp="1"/>
          </p:cNvSpPr>
          <p:nvPr>
            <p:ph type="body" sz="quarter" idx="13" hasCustomPrompt="1"/>
          </p:nvPr>
        </p:nvSpPr>
        <p:spPr>
          <a:xfrm rot="16200000">
            <a:off x="-2746527" y="3535447"/>
            <a:ext cx="6718923" cy="614680"/>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0F123D6C-6BF3-41F2-9BAC-5ED2304578C1}"/>
              </a:ext>
            </a:extLst>
          </p:cNvPr>
          <p:cNvSpPr>
            <a:spLocks noGrp="1"/>
          </p:cNvSpPr>
          <p:nvPr>
            <p:ph type="pic" sz="quarter" idx="14"/>
          </p:nvPr>
        </p:nvSpPr>
        <p:spPr>
          <a:xfrm>
            <a:off x="2638425" y="482600"/>
            <a:ext cx="10255251" cy="6719888"/>
          </a:xfrm>
        </p:spPr>
        <p:txBody>
          <a:bodyPr/>
          <a:lstStyle/>
          <a:p>
            <a:endParaRPr lang="en-US"/>
          </a:p>
        </p:txBody>
      </p:sp>
    </p:spTree>
    <p:extLst>
      <p:ext uri="{BB962C8B-B14F-4D97-AF65-F5344CB8AC3E}">
        <p14:creationId xmlns:p14="http://schemas.microsoft.com/office/powerpoint/2010/main" val="422066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hite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73900-79D9-4CE9-A5E1-724B9F9793C1}"/>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3" name="Footer Placeholder 2">
            <a:extLst>
              <a:ext uri="{FF2B5EF4-FFF2-40B4-BE49-F238E27FC236}">
                <a16:creationId xmlns:a16="http://schemas.microsoft.com/office/drawing/2014/main" id="{5C449761-5613-49D0-87E3-B64538953A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5EDC4-F02A-46FF-B38B-8FF21DC28035}"/>
              </a:ext>
            </a:extLst>
          </p:cNvPr>
          <p:cNvSpPr>
            <a:spLocks noGrp="1"/>
          </p:cNvSpPr>
          <p:nvPr>
            <p:ph type="sldNum" sz="quarter" idx="12"/>
          </p:nvPr>
        </p:nvSpPr>
        <p:spPr/>
        <p:txBody>
          <a:bodyPr/>
          <a:lstStyle/>
          <a:p>
            <a:fld id="{61D1F086-FDCD-4D12-A6F8-BBE5F086BCB9}" type="slidenum">
              <a:rPr lang="en-US" smtClean="0"/>
              <a:t>‹#›</a:t>
            </a:fld>
            <a:endParaRPr lang="en-US"/>
          </a:p>
        </p:txBody>
      </p:sp>
    </p:spTree>
    <p:extLst>
      <p:ext uri="{BB962C8B-B14F-4D97-AF65-F5344CB8AC3E}">
        <p14:creationId xmlns:p14="http://schemas.microsoft.com/office/powerpoint/2010/main" val="2525735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plash slide">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73900-79D9-4CE9-A5E1-724B9F9793C1}"/>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3" name="Footer Placeholder 2">
            <a:extLst>
              <a:ext uri="{FF2B5EF4-FFF2-40B4-BE49-F238E27FC236}">
                <a16:creationId xmlns:a16="http://schemas.microsoft.com/office/drawing/2014/main" id="{5C449761-5613-49D0-87E3-B64538953A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5EDC4-F02A-46FF-B38B-8FF21DC28035}"/>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7" name="Picture Placeholder 6">
            <a:extLst>
              <a:ext uri="{FF2B5EF4-FFF2-40B4-BE49-F238E27FC236}">
                <a16:creationId xmlns:a16="http://schemas.microsoft.com/office/drawing/2014/main" id="{B2B9F066-BA3D-4053-AD38-E3C53A7E6673}"/>
              </a:ext>
            </a:extLst>
          </p:cNvPr>
          <p:cNvSpPr>
            <a:spLocks noGrp="1"/>
          </p:cNvSpPr>
          <p:nvPr>
            <p:ph type="pic" sz="quarter" idx="13"/>
          </p:nvPr>
        </p:nvSpPr>
        <p:spPr>
          <a:xfrm>
            <a:off x="0" y="0"/>
            <a:ext cx="13411200" cy="7543800"/>
          </a:xfrm>
        </p:spPr>
        <p:txBody>
          <a:bodyPr/>
          <a:lstStyle/>
          <a:p>
            <a:endParaRPr lang="en-US"/>
          </a:p>
        </p:txBody>
      </p:sp>
      <p:sp>
        <p:nvSpPr>
          <p:cNvPr id="8" name="Text Placeholder 7">
            <a:extLst>
              <a:ext uri="{FF2B5EF4-FFF2-40B4-BE49-F238E27FC236}">
                <a16:creationId xmlns:a16="http://schemas.microsoft.com/office/drawing/2014/main" id="{45B4F99A-5529-49F5-ACE5-03ECFF1F41F4}"/>
              </a:ext>
            </a:extLst>
          </p:cNvPr>
          <p:cNvSpPr>
            <a:spLocks noGrp="1"/>
          </p:cNvSpPr>
          <p:nvPr>
            <p:ph type="body" sz="quarter" idx="14"/>
          </p:nvPr>
        </p:nvSpPr>
        <p:spPr>
          <a:xfrm>
            <a:off x="1124586" y="5414856"/>
            <a:ext cx="11528743" cy="2108401"/>
          </a:xfrm>
        </p:spPr>
        <p:txBody>
          <a:bodyPr>
            <a:noAutofit/>
          </a:bodyPr>
          <a:lstStyle>
            <a:lvl1pPr marL="0" indent="0">
              <a:buNone/>
              <a:defRPr sz="6600">
                <a:solidFill>
                  <a:schemeClr val="bg1"/>
                </a:solidFill>
                <a:latin typeface="Avenir Heavy" panose="020B0703020203020204" pitchFamily="34" charset="0"/>
              </a:defRPr>
            </a:lvl1pPr>
            <a:lvl2pPr marL="502907" indent="0">
              <a:buNone/>
              <a:defRPr sz="4840">
                <a:solidFill>
                  <a:schemeClr val="bg1"/>
                </a:solidFill>
                <a:latin typeface="+mj-lt"/>
              </a:defRPr>
            </a:lvl2pPr>
            <a:lvl3pPr>
              <a:defRPr sz="4840">
                <a:solidFill>
                  <a:schemeClr val="bg1"/>
                </a:solidFill>
                <a:latin typeface="+mj-lt"/>
              </a:defRPr>
            </a:lvl3pPr>
            <a:lvl4pPr>
              <a:defRPr sz="4840">
                <a:solidFill>
                  <a:schemeClr val="bg1"/>
                </a:solidFill>
                <a:latin typeface="+mj-lt"/>
              </a:defRPr>
            </a:lvl4pPr>
            <a:lvl5pPr>
              <a:defRPr sz="4840">
                <a:solidFill>
                  <a:schemeClr val="bg1"/>
                </a:solidFill>
                <a:latin typeface="+mj-lt"/>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1E60110C-846C-4D6C-98BC-9745962B882A}"/>
              </a:ext>
            </a:extLst>
          </p:cNvPr>
          <p:cNvSpPr>
            <a:spLocks noGrp="1"/>
          </p:cNvSpPr>
          <p:nvPr>
            <p:ph type="body" sz="quarter" idx="15" hasCustomPrompt="1"/>
          </p:nvPr>
        </p:nvSpPr>
        <p:spPr>
          <a:xfrm>
            <a:off x="1124586" y="4859352"/>
            <a:ext cx="11528743" cy="677545"/>
          </a:xfrm>
        </p:spPr>
        <p:txBody>
          <a:bodyPr/>
          <a:lstStyle>
            <a:lvl1pPr>
              <a:defRPr spc="33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998939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plash slide_textattop">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73900-79D9-4CE9-A5E1-724B9F9793C1}"/>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3" name="Footer Placeholder 2">
            <a:extLst>
              <a:ext uri="{FF2B5EF4-FFF2-40B4-BE49-F238E27FC236}">
                <a16:creationId xmlns:a16="http://schemas.microsoft.com/office/drawing/2014/main" id="{5C449761-5613-49D0-87E3-B64538953A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5EDC4-F02A-46FF-B38B-8FF21DC28035}"/>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7" name="Picture Placeholder 6">
            <a:extLst>
              <a:ext uri="{FF2B5EF4-FFF2-40B4-BE49-F238E27FC236}">
                <a16:creationId xmlns:a16="http://schemas.microsoft.com/office/drawing/2014/main" id="{B2B9F066-BA3D-4053-AD38-E3C53A7E6673}"/>
              </a:ext>
            </a:extLst>
          </p:cNvPr>
          <p:cNvSpPr>
            <a:spLocks noGrp="1"/>
          </p:cNvSpPr>
          <p:nvPr>
            <p:ph type="pic" sz="quarter" idx="13"/>
          </p:nvPr>
        </p:nvSpPr>
        <p:spPr>
          <a:xfrm>
            <a:off x="0" y="0"/>
            <a:ext cx="13411200" cy="7543800"/>
          </a:xfrm>
        </p:spPr>
        <p:txBody>
          <a:bodyPr/>
          <a:lstStyle/>
          <a:p>
            <a:endParaRPr lang="en-US"/>
          </a:p>
        </p:txBody>
      </p:sp>
      <p:sp>
        <p:nvSpPr>
          <p:cNvPr id="8" name="Text Placeholder 7">
            <a:extLst>
              <a:ext uri="{FF2B5EF4-FFF2-40B4-BE49-F238E27FC236}">
                <a16:creationId xmlns:a16="http://schemas.microsoft.com/office/drawing/2014/main" id="{45B4F99A-5529-49F5-ACE5-03ECFF1F41F4}"/>
              </a:ext>
            </a:extLst>
          </p:cNvPr>
          <p:cNvSpPr>
            <a:spLocks noGrp="1"/>
          </p:cNvSpPr>
          <p:nvPr>
            <p:ph type="body" sz="quarter" idx="14"/>
          </p:nvPr>
        </p:nvSpPr>
        <p:spPr>
          <a:xfrm>
            <a:off x="960438" y="1193216"/>
            <a:ext cx="11528743" cy="2108401"/>
          </a:xfrm>
        </p:spPr>
        <p:txBody>
          <a:bodyPr>
            <a:noAutofit/>
          </a:bodyPr>
          <a:lstStyle>
            <a:lvl1pPr marL="0" indent="0">
              <a:buNone/>
              <a:defRPr sz="6600">
                <a:solidFill>
                  <a:schemeClr val="bg1"/>
                </a:solidFill>
                <a:latin typeface="Avenir Heavy" panose="020B0703020203020204" pitchFamily="34" charset="0"/>
              </a:defRPr>
            </a:lvl1pPr>
            <a:lvl2pPr marL="502907" indent="0">
              <a:buNone/>
              <a:defRPr sz="4840">
                <a:solidFill>
                  <a:schemeClr val="bg1"/>
                </a:solidFill>
                <a:latin typeface="+mj-lt"/>
              </a:defRPr>
            </a:lvl2pPr>
            <a:lvl3pPr>
              <a:defRPr sz="4840">
                <a:solidFill>
                  <a:schemeClr val="bg1"/>
                </a:solidFill>
                <a:latin typeface="+mj-lt"/>
              </a:defRPr>
            </a:lvl3pPr>
            <a:lvl4pPr>
              <a:defRPr sz="4840">
                <a:solidFill>
                  <a:schemeClr val="bg1"/>
                </a:solidFill>
                <a:latin typeface="+mj-lt"/>
              </a:defRPr>
            </a:lvl4pPr>
            <a:lvl5pPr>
              <a:defRPr sz="4840">
                <a:solidFill>
                  <a:schemeClr val="bg1"/>
                </a:solidFill>
                <a:latin typeface="+mj-lt"/>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1E60110C-846C-4D6C-98BC-9745962B882A}"/>
              </a:ext>
            </a:extLst>
          </p:cNvPr>
          <p:cNvSpPr>
            <a:spLocks noGrp="1"/>
          </p:cNvSpPr>
          <p:nvPr>
            <p:ph type="body" sz="quarter" idx="15" hasCustomPrompt="1"/>
          </p:nvPr>
        </p:nvSpPr>
        <p:spPr>
          <a:xfrm>
            <a:off x="960438" y="637710"/>
            <a:ext cx="11528743" cy="677545"/>
          </a:xfrm>
        </p:spPr>
        <p:txBody>
          <a:bodyPr/>
          <a:lstStyle>
            <a:lvl1pPr>
              <a:defRPr spc="33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4085568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aption picture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2B7EC6-6829-495C-B140-CB3B6A63CA5F}"/>
              </a:ext>
            </a:extLst>
          </p:cNvPr>
          <p:cNvSpPr/>
          <p:nvPr userDrawn="1"/>
        </p:nvSpPr>
        <p:spPr>
          <a:xfrm>
            <a:off x="6705600" y="1"/>
            <a:ext cx="6705600" cy="7543799"/>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2" name="Title 1">
            <a:extLst>
              <a:ext uri="{FF2B5EF4-FFF2-40B4-BE49-F238E27FC236}">
                <a16:creationId xmlns:a16="http://schemas.microsoft.com/office/drawing/2014/main" id="{271D3DF5-AD8F-4FD3-9DE7-4E215F4624ED}"/>
              </a:ext>
            </a:extLst>
          </p:cNvPr>
          <p:cNvSpPr>
            <a:spLocks noGrp="1"/>
          </p:cNvSpPr>
          <p:nvPr>
            <p:ph type="title"/>
          </p:nvPr>
        </p:nvSpPr>
        <p:spPr>
          <a:xfrm>
            <a:off x="923767" y="1252975"/>
            <a:ext cx="4855691" cy="1569794"/>
          </a:xfrm>
        </p:spPr>
        <p:txBody>
          <a:bodyPr anchor="t">
            <a:noAutofit/>
          </a:bodyPr>
          <a:lstStyle>
            <a:lvl1pPr>
              <a:defRPr sz="4840"/>
            </a:lvl1pPr>
          </a:lstStyle>
          <a:p>
            <a:r>
              <a:rPr lang="en-US" dirty="0"/>
              <a:t>Click to edit Master title style</a:t>
            </a:r>
          </a:p>
        </p:txBody>
      </p:sp>
      <p:sp>
        <p:nvSpPr>
          <p:cNvPr id="3" name="Picture Placeholder 2">
            <a:extLst>
              <a:ext uri="{FF2B5EF4-FFF2-40B4-BE49-F238E27FC236}">
                <a16:creationId xmlns:a16="http://schemas.microsoft.com/office/drawing/2014/main" id="{2ECDD908-FA6A-496E-85B6-A8BFA02D8DC7}"/>
              </a:ext>
            </a:extLst>
          </p:cNvPr>
          <p:cNvSpPr>
            <a:spLocks noGrp="1"/>
          </p:cNvSpPr>
          <p:nvPr>
            <p:ph type="pic" idx="1"/>
          </p:nvPr>
        </p:nvSpPr>
        <p:spPr>
          <a:xfrm>
            <a:off x="6703853" y="1"/>
            <a:ext cx="6707347" cy="7543799"/>
          </a:xfrm>
        </p:spPr>
        <p:txBody>
          <a:bodyPr/>
          <a:lstStyle>
            <a:lvl1pPr marL="0" indent="0">
              <a:buNone/>
              <a:defRPr sz="3520"/>
            </a:lvl1pPr>
            <a:lvl2pPr marL="502907" indent="0">
              <a:buNone/>
              <a:defRPr sz="3080"/>
            </a:lvl2pPr>
            <a:lvl3pPr marL="1005815" indent="0">
              <a:buNone/>
              <a:defRPr sz="2640"/>
            </a:lvl3pPr>
            <a:lvl4pPr marL="1508722" indent="0">
              <a:buNone/>
              <a:defRPr sz="2200"/>
            </a:lvl4pPr>
            <a:lvl5pPr marL="2011630" indent="0">
              <a:buNone/>
              <a:defRPr sz="2200"/>
            </a:lvl5pPr>
            <a:lvl6pPr marL="2514537" indent="0">
              <a:buNone/>
              <a:defRPr sz="2200"/>
            </a:lvl6pPr>
            <a:lvl7pPr marL="3017445" indent="0">
              <a:buNone/>
              <a:defRPr sz="2200"/>
            </a:lvl7pPr>
            <a:lvl8pPr marL="3520352" indent="0">
              <a:buNone/>
              <a:defRPr sz="2200"/>
            </a:lvl8pPr>
            <a:lvl9pPr marL="4023259" indent="0">
              <a:buNone/>
              <a:defRPr sz="2200"/>
            </a:lvl9pPr>
          </a:lstStyle>
          <a:p>
            <a:endParaRPr lang="en-US"/>
          </a:p>
        </p:txBody>
      </p:sp>
      <p:sp>
        <p:nvSpPr>
          <p:cNvPr id="4" name="Text Placeholder 3">
            <a:extLst>
              <a:ext uri="{FF2B5EF4-FFF2-40B4-BE49-F238E27FC236}">
                <a16:creationId xmlns:a16="http://schemas.microsoft.com/office/drawing/2014/main" id="{B84B0E49-B739-469B-AA1A-7CAB210277B4}"/>
              </a:ext>
            </a:extLst>
          </p:cNvPr>
          <p:cNvSpPr>
            <a:spLocks noGrp="1"/>
          </p:cNvSpPr>
          <p:nvPr>
            <p:ph type="body" sz="half" idx="2"/>
          </p:nvPr>
        </p:nvSpPr>
        <p:spPr>
          <a:xfrm>
            <a:off x="923767" y="2821942"/>
            <a:ext cx="4855691" cy="3942371"/>
          </a:xfrm>
        </p:spPr>
        <p:txBody>
          <a:bodyPr anchor="ctr"/>
          <a:lstStyle>
            <a:lvl1pPr marL="0" indent="0">
              <a:buNone/>
              <a:defRPr sz="1760"/>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5C60F36A-2A8A-467C-AFD8-908BDD2A772D}"/>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6893D50E-07B9-41EE-A8A5-93096D9C1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3FFD8-D0D3-4670-8DC7-672179ACB392}"/>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D59979E4-8CD1-4BA8-9A7A-DB44FA87B872}"/>
              </a:ext>
            </a:extLst>
          </p:cNvPr>
          <p:cNvSpPr>
            <a:spLocks noGrp="1"/>
          </p:cNvSpPr>
          <p:nvPr>
            <p:ph type="body" sz="quarter" idx="13" hasCustomPrompt="1"/>
          </p:nvPr>
        </p:nvSpPr>
        <p:spPr>
          <a:xfrm>
            <a:off x="922019" y="833920"/>
            <a:ext cx="4855692" cy="674053"/>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a:t>
            </a:r>
          </a:p>
        </p:txBody>
      </p:sp>
    </p:spTree>
    <p:extLst>
      <p:ext uri="{BB962C8B-B14F-4D97-AF65-F5344CB8AC3E}">
        <p14:creationId xmlns:p14="http://schemas.microsoft.com/office/powerpoint/2010/main" val="2610027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A391-2740-4D76-8682-61EB34D527D7}"/>
              </a:ext>
            </a:extLst>
          </p:cNvPr>
          <p:cNvSpPr>
            <a:spLocks noGrp="1"/>
          </p:cNvSpPr>
          <p:nvPr>
            <p:ph type="title"/>
          </p:nvPr>
        </p:nvSpPr>
        <p:spPr>
          <a:xfrm>
            <a:off x="922020" y="1158082"/>
            <a:ext cx="11567160" cy="1108461"/>
          </a:xfrm>
        </p:spPr>
        <p:txBody>
          <a:bodyPr anchor="t"/>
          <a:lstStyle>
            <a:lvl1pPr>
              <a:defRPr b="0">
                <a:latin typeface="Avenir Heavy" panose="020B07030202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ED2F5DC-06B4-4C71-9427-297FCE3BFA8E}"/>
              </a:ext>
            </a:extLst>
          </p:cNvPr>
          <p:cNvSpPr>
            <a:spLocks noGrp="1"/>
          </p:cNvSpPr>
          <p:nvPr>
            <p:ph idx="1"/>
          </p:nvPr>
        </p:nvSpPr>
        <p:spPr>
          <a:xfrm>
            <a:off x="1683849" y="2349953"/>
            <a:ext cx="10805331" cy="4444706"/>
          </a:xfrm>
        </p:spPr>
        <p:txBody>
          <a:bodyPr/>
          <a:lstStyle>
            <a:lvl1pPr marL="0" indent="0">
              <a:buNone/>
              <a:defRPr/>
            </a:lvl1pPr>
            <a:lvl2pPr marL="502907" indent="0">
              <a:buNone/>
              <a:defRPr/>
            </a:lvl2pPr>
            <a:lvl3pPr marL="1005815" indent="0">
              <a:buNone/>
              <a:defRPr/>
            </a:lvl3pPr>
            <a:lvl4pPr marL="1508722" indent="0">
              <a:buNone/>
              <a:defRPr/>
            </a:lvl4pPr>
            <a:lvl5pPr marL="201163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056DB0-4E12-4965-A578-3D4E8A1A89DF}"/>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5" name="Footer Placeholder 4">
            <a:extLst>
              <a:ext uri="{FF2B5EF4-FFF2-40B4-BE49-F238E27FC236}">
                <a16:creationId xmlns:a16="http://schemas.microsoft.com/office/drawing/2014/main" id="{291FF44B-F845-42D4-BA17-09B0BD31D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2A990-DDD0-40AF-BE1B-2499A7324497}"/>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8" name="Text Placeholder 7">
            <a:extLst>
              <a:ext uri="{FF2B5EF4-FFF2-40B4-BE49-F238E27FC236}">
                <a16:creationId xmlns:a16="http://schemas.microsoft.com/office/drawing/2014/main" id="{E8AB5404-C3A7-4B16-8B8D-55675EF708C1}"/>
              </a:ext>
            </a:extLst>
          </p:cNvPr>
          <p:cNvSpPr>
            <a:spLocks noGrp="1"/>
          </p:cNvSpPr>
          <p:nvPr>
            <p:ph type="body" sz="quarter" idx="13" hasCustomPrompt="1"/>
          </p:nvPr>
        </p:nvSpPr>
        <p:spPr>
          <a:xfrm>
            <a:off x="922020" y="725010"/>
            <a:ext cx="11567160" cy="433070"/>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851955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CBD1E9-58D5-47C8-B224-1A0907F95FE3}"/>
              </a:ext>
            </a:extLst>
          </p:cNvPr>
          <p:cNvSpPr/>
          <p:nvPr userDrawn="1"/>
        </p:nvSpPr>
        <p:spPr>
          <a:xfrm>
            <a:off x="0" y="1"/>
            <a:ext cx="6705600" cy="754379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2" name="Title 1">
            <a:extLst>
              <a:ext uri="{FF2B5EF4-FFF2-40B4-BE49-F238E27FC236}">
                <a16:creationId xmlns:a16="http://schemas.microsoft.com/office/drawing/2014/main" id="{271D3DF5-AD8F-4FD3-9DE7-4E215F4624ED}"/>
              </a:ext>
            </a:extLst>
          </p:cNvPr>
          <p:cNvSpPr>
            <a:spLocks noGrp="1"/>
          </p:cNvSpPr>
          <p:nvPr>
            <p:ph type="title"/>
          </p:nvPr>
        </p:nvSpPr>
        <p:spPr>
          <a:xfrm>
            <a:off x="7685534" y="1290278"/>
            <a:ext cx="4936935" cy="1569794"/>
          </a:xfrm>
        </p:spPr>
        <p:txBody>
          <a:bodyPr anchor="t">
            <a:noAutofit/>
          </a:bodyPr>
          <a:lstStyle>
            <a:lvl1pPr>
              <a:defRPr sz="4840" b="0">
                <a:latin typeface="Avenir Heavy" panose="020B0703020203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2ECDD908-FA6A-496E-85B6-A8BFA02D8DC7}"/>
              </a:ext>
            </a:extLst>
          </p:cNvPr>
          <p:cNvSpPr>
            <a:spLocks noGrp="1"/>
          </p:cNvSpPr>
          <p:nvPr>
            <p:ph type="pic" idx="1"/>
          </p:nvPr>
        </p:nvSpPr>
        <p:spPr>
          <a:xfrm>
            <a:off x="3" y="1"/>
            <a:ext cx="6705599" cy="7543799"/>
          </a:xfrm>
        </p:spPr>
        <p:txBody>
          <a:bodyPr/>
          <a:lstStyle>
            <a:lvl1pPr marL="0" indent="0">
              <a:buNone/>
              <a:defRPr sz="3520"/>
            </a:lvl1pPr>
            <a:lvl2pPr marL="502907" indent="0">
              <a:buNone/>
              <a:defRPr sz="3080"/>
            </a:lvl2pPr>
            <a:lvl3pPr marL="1005815" indent="0">
              <a:buNone/>
              <a:defRPr sz="2640"/>
            </a:lvl3pPr>
            <a:lvl4pPr marL="1508722" indent="0">
              <a:buNone/>
              <a:defRPr sz="2200"/>
            </a:lvl4pPr>
            <a:lvl5pPr marL="2011630" indent="0">
              <a:buNone/>
              <a:defRPr sz="2200"/>
            </a:lvl5pPr>
            <a:lvl6pPr marL="2514537" indent="0">
              <a:buNone/>
              <a:defRPr sz="2200"/>
            </a:lvl6pPr>
            <a:lvl7pPr marL="3017445" indent="0">
              <a:buNone/>
              <a:defRPr sz="2200"/>
            </a:lvl7pPr>
            <a:lvl8pPr marL="3520352" indent="0">
              <a:buNone/>
              <a:defRPr sz="2200"/>
            </a:lvl8pPr>
            <a:lvl9pPr marL="4023259" indent="0">
              <a:buNone/>
              <a:defRPr sz="2200"/>
            </a:lvl9pPr>
          </a:lstStyle>
          <a:p>
            <a:endParaRPr lang="en-US"/>
          </a:p>
        </p:txBody>
      </p:sp>
      <p:sp>
        <p:nvSpPr>
          <p:cNvPr id="4" name="Text Placeholder 3">
            <a:extLst>
              <a:ext uri="{FF2B5EF4-FFF2-40B4-BE49-F238E27FC236}">
                <a16:creationId xmlns:a16="http://schemas.microsoft.com/office/drawing/2014/main" id="{B84B0E49-B739-469B-AA1A-7CAB210277B4}"/>
              </a:ext>
            </a:extLst>
          </p:cNvPr>
          <p:cNvSpPr>
            <a:spLocks noGrp="1"/>
          </p:cNvSpPr>
          <p:nvPr>
            <p:ph type="body" sz="half" idx="2"/>
          </p:nvPr>
        </p:nvSpPr>
        <p:spPr>
          <a:xfrm>
            <a:off x="7685534" y="3014678"/>
            <a:ext cx="4936935" cy="3835776"/>
          </a:xfrm>
        </p:spPr>
        <p:txBody>
          <a:bodyPr/>
          <a:lstStyle>
            <a:lvl1pPr marL="0" indent="0">
              <a:buNone/>
              <a:defRPr sz="1760"/>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5C60F36A-2A8A-467C-AFD8-908BDD2A772D}"/>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6893D50E-07B9-41EE-A8A5-93096D9C1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3FFD8-D0D3-4670-8DC7-672179ACB392}"/>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D59979E4-8CD1-4BA8-9A7A-DB44FA87B872}"/>
              </a:ext>
            </a:extLst>
          </p:cNvPr>
          <p:cNvSpPr>
            <a:spLocks noGrp="1"/>
          </p:cNvSpPr>
          <p:nvPr>
            <p:ph type="body" sz="quarter" idx="13" hasCustomPrompt="1"/>
          </p:nvPr>
        </p:nvSpPr>
        <p:spPr>
          <a:xfrm>
            <a:off x="7683787" y="833920"/>
            <a:ext cx="4936935" cy="674053"/>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a:t>
            </a:r>
          </a:p>
        </p:txBody>
      </p:sp>
    </p:spTree>
    <p:extLst>
      <p:ext uri="{BB962C8B-B14F-4D97-AF65-F5344CB8AC3E}">
        <p14:creationId xmlns:p14="http://schemas.microsoft.com/office/powerpoint/2010/main" val="3635015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aption picture 2/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2B7EC6-6829-495C-B140-CB3B6A63CA5F}"/>
              </a:ext>
            </a:extLst>
          </p:cNvPr>
          <p:cNvSpPr/>
          <p:nvPr userDrawn="1"/>
        </p:nvSpPr>
        <p:spPr>
          <a:xfrm>
            <a:off x="5243209" y="1"/>
            <a:ext cx="8167992" cy="7543799"/>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2" name="Title 1">
            <a:extLst>
              <a:ext uri="{FF2B5EF4-FFF2-40B4-BE49-F238E27FC236}">
                <a16:creationId xmlns:a16="http://schemas.microsoft.com/office/drawing/2014/main" id="{271D3DF5-AD8F-4FD3-9DE7-4E215F4624ED}"/>
              </a:ext>
            </a:extLst>
          </p:cNvPr>
          <p:cNvSpPr>
            <a:spLocks noGrp="1"/>
          </p:cNvSpPr>
          <p:nvPr>
            <p:ph type="title"/>
          </p:nvPr>
        </p:nvSpPr>
        <p:spPr>
          <a:xfrm>
            <a:off x="923770" y="1253449"/>
            <a:ext cx="3848623" cy="1569794"/>
          </a:xfrm>
        </p:spPr>
        <p:txBody>
          <a:bodyPr anchor="t">
            <a:noAutofit/>
          </a:bodyPr>
          <a:lstStyle>
            <a:lvl1pPr>
              <a:defRPr sz="4840" b="0">
                <a:latin typeface="Avenir Heavy" panose="020B0703020203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2ECDD908-FA6A-496E-85B6-A8BFA02D8DC7}"/>
              </a:ext>
            </a:extLst>
          </p:cNvPr>
          <p:cNvSpPr>
            <a:spLocks noGrp="1"/>
          </p:cNvSpPr>
          <p:nvPr>
            <p:ph type="pic" idx="1"/>
          </p:nvPr>
        </p:nvSpPr>
        <p:spPr>
          <a:xfrm>
            <a:off x="5243209" y="1"/>
            <a:ext cx="8167992" cy="7543799"/>
          </a:xfrm>
        </p:spPr>
        <p:txBody>
          <a:bodyPr/>
          <a:lstStyle>
            <a:lvl1pPr marL="0" indent="0">
              <a:buNone/>
              <a:defRPr sz="3520"/>
            </a:lvl1pPr>
            <a:lvl2pPr marL="502907" indent="0">
              <a:buNone/>
              <a:defRPr sz="3080"/>
            </a:lvl2pPr>
            <a:lvl3pPr marL="1005815" indent="0">
              <a:buNone/>
              <a:defRPr sz="2640"/>
            </a:lvl3pPr>
            <a:lvl4pPr marL="1508722" indent="0">
              <a:buNone/>
              <a:defRPr sz="2200"/>
            </a:lvl4pPr>
            <a:lvl5pPr marL="2011630" indent="0">
              <a:buNone/>
              <a:defRPr sz="2200"/>
            </a:lvl5pPr>
            <a:lvl6pPr marL="2514537" indent="0">
              <a:buNone/>
              <a:defRPr sz="2200"/>
            </a:lvl6pPr>
            <a:lvl7pPr marL="3017445" indent="0">
              <a:buNone/>
              <a:defRPr sz="2200"/>
            </a:lvl7pPr>
            <a:lvl8pPr marL="3520352" indent="0">
              <a:buNone/>
              <a:defRPr sz="2200"/>
            </a:lvl8pPr>
            <a:lvl9pPr marL="4023259" indent="0">
              <a:buNone/>
              <a:defRPr sz="2200"/>
            </a:lvl9pPr>
          </a:lstStyle>
          <a:p>
            <a:endParaRPr lang="en-US"/>
          </a:p>
        </p:txBody>
      </p:sp>
      <p:sp>
        <p:nvSpPr>
          <p:cNvPr id="4" name="Text Placeholder 3">
            <a:extLst>
              <a:ext uri="{FF2B5EF4-FFF2-40B4-BE49-F238E27FC236}">
                <a16:creationId xmlns:a16="http://schemas.microsoft.com/office/drawing/2014/main" id="{B84B0E49-B739-469B-AA1A-7CAB210277B4}"/>
              </a:ext>
            </a:extLst>
          </p:cNvPr>
          <p:cNvSpPr>
            <a:spLocks noGrp="1"/>
          </p:cNvSpPr>
          <p:nvPr>
            <p:ph type="body" sz="half" idx="2"/>
          </p:nvPr>
        </p:nvSpPr>
        <p:spPr>
          <a:xfrm>
            <a:off x="923770" y="3098927"/>
            <a:ext cx="3848623" cy="3665384"/>
          </a:xfrm>
        </p:spPr>
        <p:txBody>
          <a:bodyPr/>
          <a:lstStyle>
            <a:lvl1pPr marL="0" indent="0">
              <a:buNone/>
              <a:defRPr sz="1760"/>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5C60F36A-2A8A-467C-AFD8-908BDD2A772D}"/>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6893D50E-07B9-41EE-A8A5-93096D9C1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3FFD8-D0D3-4670-8DC7-672179ACB392}"/>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D59979E4-8CD1-4BA8-9A7A-DB44FA87B872}"/>
              </a:ext>
            </a:extLst>
          </p:cNvPr>
          <p:cNvSpPr>
            <a:spLocks noGrp="1"/>
          </p:cNvSpPr>
          <p:nvPr>
            <p:ph type="body" sz="quarter" idx="13" hasCustomPrompt="1"/>
          </p:nvPr>
        </p:nvSpPr>
        <p:spPr>
          <a:xfrm>
            <a:off x="922021" y="853863"/>
            <a:ext cx="3848624" cy="674053"/>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a:t>
            </a:r>
          </a:p>
        </p:txBody>
      </p:sp>
      <p:sp>
        <p:nvSpPr>
          <p:cNvPr id="12" name="Text Placeholder 11">
            <a:extLst>
              <a:ext uri="{FF2B5EF4-FFF2-40B4-BE49-F238E27FC236}">
                <a16:creationId xmlns:a16="http://schemas.microsoft.com/office/drawing/2014/main" id="{EFEADEEF-F250-40F0-A1BF-56ADAC5AFD27}"/>
              </a:ext>
            </a:extLst>
          </p:cNvPr>
          <p:cNvSpPr>
            <a:spLocks noGrp="1"/>
          </p:cNvSpPr>
          <p:nvPr>
            <p:ph type="body" sz="quarter" idx="14"/>
          </p:nvPr>
        </p:nvSpPr>
        <p:spPr>
          <a:xfrm>
            <a:off x="5998370" y="4964592"/>
            <a:ext cx="6789420" cy="2104231"/>
          </a:xfrm>
        </p:spPr>
        <p:txBody>
          <a:bodyPr/>
          <a:lstStyle>
            <a:lvl1pPr>
              <a:defRPr b="1">
                <a:solidFill>
                  <a:schemeClr val="bg1"/>
                </a:solidFill>
              </a:defRPr>
            </a:lvl1pPr>
            <a:lvl2pPr marL="817225" indent="-314317">
              <a:buFont typeface="Arial" panose="020B0604020202020204" pitchFamily="34" charset="0"/>
              <a:buChar cha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9550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splash slide">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B9F066-BA3D-4053-AD38-E3C53A7E6673}"/>
              </a:ext>
            </a:extLst>
          </p:cNvPr>
          <p:cNvSpPr>
            <a:spLocks noGrp="1"/>
          </p:cNvSpPr>
          <p:nvPr>
            <p:ph type="pic" sz="quarter" idx="13"/>
          </p:nvPr>
        </p:nvSpPr>
        <p:spPr>
          <a:xfrm>
            <a:off x="0" y="0"/>
            <a:ext cx="13411200" cy="7543800"/>
          </a:xfrm>
          <a:noFill/>
        </p:spPr>
        <p:txBody>
          <a:bodyPr/>
          <a:lstStyle/>
          <a:p>
            <a:endParaRPr lang="en-US"/>
          </a:p>
        </p:txBody>
      </p:sp>
      <p:sp>
        <p:nvSpPr>
          <p:cNvPr id="9" name="Rectangle 8">
            <a:extLst>
              <a:ext uri="{FF2B5EF4-FFF2-40B4-BE49-F238E27FC236}">
                <a16:creationId xmlns:a16="http://schemas.microsoft.com/office/drawing/2014/main" id="{1E22FA8E-8622-43BF-9D38-0FAE8249CF52}"/>
              </a:ext>
            </a:extLst>
          </p:cNvPr>
          <p:cNvSpPr/>
          <p:nvPr userDrawn="1"/>
        </p:nvSpPr>
        <p:spPr>
          <a:xfrm>
            <a:off x="2313432" y="1404460"/>
            <a:ext cx="8817864" cy="4585876"/>
          </a:xfrm>
          <a:prstGeom prst="rect">
            <a:avLst/>
          </a:prstGeom>
          <a:solidFill>
            <a:schemeClr val="bg1">
              <a:alpha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980"/>
          </a:p>
        </p:txBody>
      </p:sp>
      <p:sp>
        <p:nvSpPr>
          <p:cNvPr id="2" name="Date Placeholder 1">
            <a:extLst>
              <a:ext uri="{FF2B5EF4-FFF2-40B4-BE49-F238E27FC236}">
                <a16:creationId xmlns:a16="http://schemas.microsoft.com/office/drawing/2014/main" id="{1B973900-79D9-4CE9-A5E1-724B9F9793C1}"/>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3" name="Footer Placeholder 2">
            <a:extLst>
              <a:ext uri="{FF2B5EF4-FFF2-40B4-BE49-F238E27FC236}">
                <a16:creationId xmlns:a16="http://schemas.microsoft.com/office/drawing/2014/main" id="{5C449761-5613-49D0-87E3-B64538953A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5EDC4-F02A-46FF-B38B-8FF21DC28035}"/>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8" name="Text Placeholder 7">
            <a:extLst>
              <a:ext uri="{FF2B5EF4-FFF2-40B4-BE49-F238E27FC236}">
                <a16:creationId xmlns:a16="http://schemas.microsoft.com/office/drawing/2014/main" id="{74B549BA-29A3-4F26-B42F-CF694F55C82B}"/>
              </a:ext>
            </a:extLst>
          </p:cNvPr>
          <p:cNvSpPr>
            <a:spLocks noGrp="1"/>
          </p:cNvSpPr>
          <p:nvPr>
            <p:ph type="body" sz="quarter" idx="14"/>
          </p:nvPr>
        </p:nvSpPr>
        <p:spPr>
          <a:xfrm>
            <a:off x="2671764" y="3771900"/>
            <a:ext cx="8067675" cy="1882458"/>
          </a:xfrm>
        </p:spPr>
        <p:txBody>
          <a:bodyPr anchor="ctr">
            <a:normAutofit/>
          </a:bodyPr>
          <a:lstStyle>
            <a:lvl1pPr algn="ctr">
              <a:defRPr sz="5940">
                <a:solidFill>
                  <a:schemeClr val="bg1"/>
                </a:solidFill>
                <a:latin typeface="Avenir Heavy" panose="020B07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80057164-8461-4638-B9A1-E8EA253BBE6B}"/>
              </a:ext>
            </a:extLst>
          </p:cNvPr>
          <p:cNvSpPr>
            <a:spLocks noGrp="1"/>
          </p:cNvSpPr>
          <p:nvPr>
            <p:ph type="body" sz="quarter" idx="15" hasCustomPrompt="1"/>
          </p:nvPr>
        </p:nvSpPr>
        <p:spPr>
          <a:xfrm>
            <a:off x="2671764" y="3144999"/>
            <a:ext cx="8067675" cy="626903"/>
          </a:xfrm>
        </p:spPr>
        <p:txBody>
          <a:bodyPr/>
          <a:lstStyle>
            <a:lvl1pPr algn="ctr">
              <a:defRPr spc="33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061478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ottom half dark_ data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39B3F6-52CD-4156-BC28-51391EC64A3F}"/>
              </a:ext>
            </a:extLst>
          </p:cNvPr>
          <p:cNvSpPr/>
          <p:nvPr userDrawn="1"/>
        </p:nvSpPr>
        <p:spPr>
          <a:xfrm flipV="1">
            <a:off x="633308" y="2779404"/>
            <a:ext cx="12777893" cy="476439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8" name="Rectangle 7">
            <a:extLst>
              <a:ext uri="{FF2B5EF4-FFF2-40B4-BE49-F238E27FC236}">
                <a16:creationId xmlns:a16="http://schemas.microsoft.com/office/drawing/2014/main" id="{E1DE3753-F6CB-49C8-9113-337A30D5B897}"/>
              </a:ext>
            </a:extLst>
          </p:cNvPr>
          <p:cNvSpPr/>
          <p:nvPr userDrawn="1"/>
        </p:nvSpPr>
        <p:spPr>
          <a:xfrm>
            <a:off x="633308" y="2891099"/>
            <a:ext cx="12777893" cy="465270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14" name="Picture Placeholder 13">
            <a:extLst>
              <a:ext uri="{FF2B5EF4-FFF2-40B4-BE49-F238E27FC236}">
                <a16:creationId xmlns:a16="http://schemas.microsoft.com/office/drawing/2014/main" id="{7243D96D-0C77-4B46-B8A7-F64D3C11217B}"/>
              </a:ext>
            </a:extLst>
          </p:cNvPr>
          <p:cNvSpPr>
            <a:spLocks noGrp="1"/>
          </p:cNvSpPr>
          <p:nvPr>
            <p:ph type="pic" sz="quarter" idx="16"/>
          </p:nvPr>
        </p:nvSpPr>
        <p:spPr>
          <a:xfrm>
            <a:off x="633891" y="2891098"/>
            <a:ext cx="12777311" cy="4652702"/>
          </a:xfrm>
        </p:spPr>
        <p:txBody>
          <a:bodyPr/>
          <a:lstStyle/>
          <a:p>
            <a:endParaRPr lang="en-US"/>
          </a:p>
        </p:txBody>
      </p:sp>
      <p:sp>
        <p:nvSpPr>
          <p:cNvPr id="2" name="Title 1">
            <a:extLst>
              <a:ext uri="{FF2B5EF4-FFF2-40B4-BE49-F238E27FC236}">
                <a16:creationId xmlns:a16="http://schemas.microsoft.com/office/drawing/2014/main" id="{818B5174-961C-4C7C-9EE4-17C53FA021E3}"/>
              </a:ext>
            </a:extLst>
          </p:cNvPr>
          <p:cNvSpPr>
            <a:spLocks noGrp="1"/>
          </p:cNvSpPr>
          <p:nvPr>
            <p:ph type="title"/>
          </p:nvPr>
        </p:nvSpPr>
        <p:spPr>
          <a:xfrm>
            <a:off x="923769" y="990923"/>
            <a:ext cx="5379497" cy="1199695"/>
          </a:xfrm>
        </p:spPr>
        <p:txBody>
          <a:bodyPr anchor="t">
            <a:noAutofit/>
          </a:bodyPr>
          <a:lstStyle>
            <a:lvl1pPr>
              <a:defRPr sz="4840"/>
            </a:lvl1pPr>
          </a:lstStyle>
          <a:p>
            <a:r>
              <a:rPr lang="en-US" dirty="0"/>
              <a:t>Click to edit Master title style</a:t>
            </a:r>
          </a:p>
        </p:txBody>
      </p:sp>
      <p:sp>
        <p:nvSpPr>
          <p:cNvPr id="4" name="Text Placeholder 3">
            <a:extLst>
              <a:ext uri="{FF2B5EF4-FFF2-40B4-BE49-F238E27FC236}">
                <a16:creationId xmlns:a16="http://schemas.microsoft.com/office/drawing/2014/main" id="{F5FC44BD-3134-4001-9F7D-B49AEB0865E4}"/>
              </a:ext>
            </a:extLst>
          </p:cNvPr>
          <p:cNvSpPr>
            <a:spLocks noGrp="1"/>
          </p:cNvSpPr>
          <p:nvPr>
            <p:ph type="body" sz="half" idx="2"/>
          </p:nvPr>
        </p:nvSpPr>
        <p:spPr>
          <a:xfrm>
            <a:off x="1586993" y="5800857"/>
            <a:ext cx="10902188" cy="1456095"/>
          </a:xfrm>
        </p:spPr>
        <p:txBody>
          <a:bodyPr/>
          <a:lstStyle>
            <a:lvl1pPr marL="0" indent="0">
              <a:buNone/>
              <a:defRPr sz="1760">
                <a:solidFill>
                  <a:schemeClr val="bg1"/>
                </a:solidFill>
              </a:defRPr>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66DAF5AA-F555-496B-9116-B42F918DEB4F}"/>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2D021C1F-93F1-4E11-A2C5-0A8BBF25E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0287F-24C7-45D2-9627-FCC4934B7703}"/>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35AADA80-8203-4D73-A4A7-B1928BC1AF39}"/>
              </a:ext>
            </a:extLst>
          </p:cNvPr>
          <p:cNvSpPr>
            <a:spLocks noGrp="1"/>
          </p:cNvSpPr>
          <p:nvPr>
            <p:ph type="body" sz="quarter" idx="13" hasCustomPrompt="1"/>
          </p:nvPr>
        </p:nvSpPr>
        <p:spPr>
          <a:xfrm>
            <a:off x="920275" y="571024"/>
            <a:ext cx="5382991" cy="614680"/>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F746E8D1-AAE2-49FB-B047-8C33755E5ECF}"/>
              </a:ext>
            </a:extLst>
          </p:cNvPr>
          <p:cNvSpPr>
            <a:spLocks noGrp="1"/>
          </p:cNvSpPr>
          <p:nvPr>
            <p:ph type="body" sz="quarter" idx="14"/>
          </p:nvPr>
        </p:nvSpPr>
        <p:spPr>
          <a:xfrm>
            <a:off x="7063583" y="587157"/>
            <a:ext cx="6057741" cy="1313758"/>
          </a:xfrm>
        </p:spPr>
        <p:txBody>
          <a:bodyPr>
            <a:noAutofit/>
          </a:bodyPr>
          <a:lstStyle>
            <a:lvl1pPr>
              <a:defRPr sz="2200">
                <a:solidFill>
                  <a:schemeClr val="bg1"/>
                </a:solidFill>
                <a:latin typeface="Avenir Medium" panose="02000603020000020003" pitchFamily="2" charset="0"/>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a:t>Click to edit Master text styles</a:t>
            </a:r>
          </a:p>
        </p:txBody>
      </p:sp>
      <p:sp>
        <p:nvSpPr>
          <p:cNvPr id="16" name="Text Placeholder 15">
            <a:extLst>
              <a:ext uri="{FF2B5EF4-FFF2-40B4-BE49-F238E27FC236}">
                <a16:creationId xmlns:a16="http://schemas.microsoft.com/office/drawing/2014/main" id="{C1852744-0564-4DD1-A3CD-211486051136}"/>
              </a:ext>
            </a:extLst>
          </p:cNvPr>
          <p:cNvSpPr>
            <a:spLocks noGrp="1"/>
          </p:cNvSpPr>
          <p:nvPr>
            <p:ph type="body" sz="quarter" idx="15"/>
          </p:nvPr>
        </p:nvSpPr>
        <p:spPr>
          <a:xfrm rot="16200000">
            <a:off x="11675948" y="5521456"/>
            <a:ext cx="3135224" cy="558800"/>
          </a:xfrm>
        </p:spPr>
        <p:txBody>
          <a:bodyPr>
            <a:normAutofit/>
          </a:bodyPr>
          <a:lstStyle>
            <a:lvl1pPr>
              <a:defRPr sz="132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27AE78D0-A296-47FF-A44D-7C4A7EA7B131}"/>
              </a:ext>
            </a:extLst>
          </p:cNvPr>
          <p:cNvSpPr>
            <a:spLocks noGrp="1"/>
          </p:cNvSpPr>
          <p:nvPr>
            <p:ph type="body" sz="quarter" idx="17"/>
          </p:nvPr>
        </p:nvSpPr>
        <p:spPr>
          <a:xfrm>
            <a:off x="1163001" y="3307400"/>
            <a:ext cx="11326179" cy="925513"/>
          </a:xfrm>
        </p:spPr>
        <p:txBody>
          <a:bodyPr>
            <a:noAutofit/>
          </a:bodyPr>
          <a:lstStyle>
            <a:lvl1pPr>
              <a:defRPr sz="308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06612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alt splash slide">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B9F066-BA3D-4053-AD38-E3C53A7E6673}"/>
              </a:ext>
            </a:extLst>
          </p:cNvPr>
          <p:cNvSpPr>
            <a:spLocks noGrp="1"/>
          </p:cNvSpPr>
          <p:nvPr>
            <p:ph type="pic" sz="quarter" idx="13"/>
          </p:nvPr>
        </p:nvSpPr>
        <p:spPr>
          <a:xfrm>
            <a:off x="0" y="0"/>
            <a:ext cx="13411200" cy="7543800"/>
          </a:xfrm>
          <a:noFill/>
        </p:spPr>
        <p:txBody>
          <a:bodyPr/>
          <a:lstStyle/>
          <a:p>
            <a:endParaRPr lang="en-US"/>
          </a:p>
        </p:txBody>
      </p:sp>
      <p:sp>
        <p:nvSpPr>
          <p:cNvPr id="9" name="Rectangle 8">
            <a:extLst>
              <a:ext uri="{FF2B5EF4-FFF2-40B4-BE49-F238E27FC236}">
                <a16:creationId xmlns:a16="http://schemas.microsoft.com/office/drawing/2014/main" id="{1E22FA8E-8622-43BF-9D38-0FAE8249CF52}"/>
              </a:ext>
            </a:extLst>
          </p:cNvPr>
          <p:cNvSpPr/>
          <p:nvPr userDrawn="1"/>
        </p:nvSpPr>
        <p:spPr>
          <a:xfrm>
            <a:off x="2313432" y="1404460"/>
            <a:ext cx="8817864" cy="4585876"/>
          </a:xfrm>
          <a:prstGeom prst="rect">
            <a:avLst/>
          </a:prstGeom>
          <a:solidFill>
            <a:schemeClr val="bg1">
              <a:alpha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980"/>
          </a:p>
        </p:txBody>
      </p:sp>
      <p:sp>
        <p:nvSpPr>
          <p:cNvPr id="2" name="Date Placeholder 1">
            <a:extLst>
              <a:ext uri="{FF2B5EF4-FFF2-40B4-BE49-F238E27FC236}">
                <a16:creationId xmlns:a16="http://schemas.microsoft.com/office/drawing/2014/main" id="{1B973900-79D9-4CE9-A5E1-724B9F9793C1}"/>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3" name="Footer Placeholder 2">
            <a:extLst>
              <a:ext uri="{FF2B5EF4-FFF2-40B4-BE49-F238E27FC236}">
                <a16:creationId xmlns:a16="http://schemas.microsoft.com/office/drawing/2014/main" id="{5C449761-5613-49D0-87E3-B64538953A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5EDC4-F02A-46FF-B38B-8FF21DC28035}"/>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8" name="Text Placeholder 7">
            <a:extLst>
              <a:ext uri="{FF2B5EF4-FFF2-40B4-BE49-F238E27FC236}">
                <a16:creationId xmlns:a16="http://schemas.microsoft.com/office/drawing/2014/main" id="{74B549BA-29A3-4F26-B42F-CF694F55C82B}"/>
              </a:ext>
            </a:extLst>
          </p:cNvPr>
          <p:cNvSpPr>
            <a:spLocks noGrp="1"/>
          </p:cNvSpPr>
          <p:nvPr>
            <p:ph type="body" sz="quarter" idx="14"/>
          </p:nvPr>
        </p:nvSpPr>
        <p:spPr>
          <a:xfrm>
            <a:off x="2671764" y="3771900"/>
            <a:ext cx="8067675" cy="1882458"/>
          </a:xfrm>
        </p:spPr>
        <p:txBody>
          <a:bodyPr anchor="ctr">
            <a:normAutofit/>
          </a:bodyPr>
          <a:lstStyle>
            <a:lvl1pPr algn="ctr">
              <a:defRPr sz="5940">
                <a:solidFill>
                  <a:schemeClr val="bg1"/>
                </a:solidFill>
                <a:latin typeface="Avenir Heavy" panose="020B07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80057164-8461-4638-B9A1-E8EA253BBE6B}"/>
              </a:ext>
            </a:extLst>
          </p:cNvPr>
          <p:cNvSpPr>
            <a:spLocks noGrp="1"/>
          </p:cNvSpPr>
          <p:nvPr>
            <p:ph type="body" sz="quarter" idx="15" hasCustomPrompt="1"/>
          </p:nvPr>
        </p:nvSpPr>
        <p:spPr>
          <a:xfrm>
            <a:off x="2671764" y="3144999"/>
            <a:ext cx="8067675" cy="626903"/>
          </a:xfrm>
        </p:spPr>
        <p:txBody>
          <a:bodyPr/>
          <a:lstStyle>
            <a:lvl1pPr algn="ctr">
              <a:defRPr spc="33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9147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ata-map-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5174-961C-4C7C-9EE4-17C53FA021E3}"/>
              </a:ext>
            </a:extLst>
          </p:cNvPr>
          <p:cNvSpPr>
            <a:spLocks noGrp="1"/>
          </p:cNvSpPr>
          <p:nvPr>
            <p:ph type="title"/>
          </p:nvPr>
        </p:nvSpPr>
        <p:spPr>
          <a:xfrm rot="16200000">
            <a:off x="-1852523" y="3053009"/>
            <a:ext cx="6718923" cy="1579559"/>
          </a:xfrm>
        </p:spPr>
        <p:txBody>
          <a:bodyPr anchor="t">
            <a:noAutofit/>
          </a:bodyPr>
          <a:lstStyle>
            <a:lvl1pPr>
              <a:defRPr sz="4840"/>
            </a:lvl1pPr>
          </a:lstStyle>
          <a:p>
            <a:r>
              <a:rPr lang="en-US" dirty="0"/>
              <a:t>Click to edit Master title style</a:t>
            </a:r>
          </a:p>
        </p:txBody>
      </p:sp>
      <p:sp>
        <p:nvSpPr>
          <p:cNvPr id="5" name="Date Placeholder 4">
            <a:extLst>
              <a:ext uri="{FF2B5EF4-FFF2-40B4-BE49-F238E27FC236}">
                <a16:creationId xmlns:a16="http://schemas.microsoft.com/office/drawing/2014/main" id="{66DAF5AA-F555-496B-9116-B42F918DEB4F}"/>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2D021C1F-93F1-4E11-A2C5-0A8BBF25E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0287F-24C7-45D2-9627-FCC4934B7703}"/>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35AADA80-8203-4D73-A4A7-B1928BC1AF39}"/>
              </a:ext>
            </a:extLst>
          </p:cNvPr>
          <p:cNvSpPr>
            <a:spLocks noGrp="1"/>
          </p:cNvSpPr>
          <p:nvPr>
            <p:ph type="body" sz="quarter" idx="13" hasCustomPrompt="1"/>
          </p:nvPr>
        </p:nvSpPr>
        <p:spPr>
          <a:xfrm rot="16200000">
            <a:off x="-2746527" y="3535447"/>
            <a:ext cx="6718923" cy="614680"/>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0F123D6C-6BF3-41F2-9BAC-5ED2304578C1}"/>
              </a:ext>
            </a:extLst>
          </p:cNvPr>
          <p:cNvSpPr>
            <a:spLocks noGrp="1"/>
          </p:cNvSpPr>
          <p:nvPr>
            <p:ph type="pic" sz="quarter" idx="14"/>
          </p:nvPr>
        </p:nvSpPr>
        <p:spPr>
          <a:xfrm>
            <a:off x="2638425" y="482600"/>
            <a:ext cx="10255251" cy="6719888"/>
          </a:xfrm>
        </p:spPr>
        <p:txBody>
          <a:bodyPr/>
          <a:lstStyle/>
          <a:p>
            <a:endParaRPr lang="en-US"/>
          </a:p>
        </p:txBody>
      </p:sp>
    </p:spTree>
    <p:extLst>
      <p:ext uri="{BB962C8B-B14F-4D97-AF65-F5344CB8AC3E}">
        <p14:creationId xmlns:p14="http://schemas.microsoft.com/office/powerpoint/2010/main" val="3907334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uccess slide_ ROI in top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E3753-F6CB-49C8-9113-337A30D5B897}"/>
              </a:ext>
            </a:extLst>
          </p:cNvPr>
          <p:cNvSpPr/>
          <p:nvPr userDrawn="1"/>
        </p:nvSpPr>
        <p:spPr>
          <a:xfrm>
            <a:off x="1" y="4408576"/>
            <a:ext cx="13411199" cy="313522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2" name="Title 1">
            <a:extLst>
              <a:ext uri="{FF2B5EF4-FFF2-40B4-BE49-F238E27FC236}">
                <a16:creationId xmlns:a16="http://schemas.microsoft.com/office/drawing/2014/main" id="{818B5174-961C-4C7C-9EE4-17C53FA021E3}"/>
              </a:ext>
            </a:extLst>
          </p:cNvPr>
          <p:cNvSpPr>
            <a:spLocks noGrp="1"/>
          </p:cNvSpPr>
          <p:nvPr>
            <p:ph type="title"/>
          </p:nvPr>
        </p:nvSpPr>
        <p:spPr>
          <a:xfrm>
            <a:off x="923769" y="990923"/>
            <a:ext cx="5059023" cy="1199695"/>
          </a:xfrm>
        </p:spPr>
        <p:txBody>
          <a:bodyPr anchor="t">
            <a:noAutofit/>
          </a:bodyPr>
          <a:lstStyle>
            <a:lvl1pPr>
              <a:defRPr sz="4840"/>
            </a:lvl1pPr>
          </a:lstStyle>
          <a:p>
            <a:r>
              <a:rPr lang="en-US" dirty="0"/>
              <a:t>Click to edit Master title style</a:t>
            </a:r>
          </a:p>
        </p:txBody>
      </p:sp>
      <p:sp>
        <p:nvSpPr>
          <p:cNvPr id="4" name="Text Placeholder 3">
            <a:extLst>
              <a:ext uri="{FF2B5EF4-FFF2-40B4-BE49-F238E27FC236}">
                <a16:creationId xmlns:a16="http://schemas.microsoft.com/office/drawing/2014/main" id="{F5FC44BD-3134-4001-9F7D-B49AEB0865E4}"/>
              </a:ext>
            </a:extLst>
          </p:cNvPr>
          <p:cNvSpPr>
            <a:spLocks noGrp="1"/>
          </p:cNvSpPr>
          <p:nvPr>
            <p:ph type="body" sz="half" idx="2"/>
          </p:nvPr>
        </p:nvSpPr>
        <p:spPr>
          <a:xfrm>
            <a:off x="923769" y="2416717"/>
            <a:ext cx="12040391" cy="1665886"/>
          </a:xfrm>
        </p:spPr>
        <p:txBody>
          <a:bodyPr/>
          <a:lstStyle>
            <a:lvl1pPr marL="0" indent="0">
              <a:buNone/>
              <a:defRPr sz="1760"/>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66DAF5AA-F555-496B-9116-B42F918DEB4F}"/>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2D021C1F-93F1-4E11-A2C5-0A8BBF25E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0287F-24C7-45D2-9627-FCC4934B7703}"/>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35AADA80-8203-4D73-A4A7-B1928BC1AF39}"/>
              </a:ext>
            </a:extLst>
          </p:cNvPr>
          <p:cNvSpPr>
            <a:spLocks noGrp="1"/>
          </p:cNvSpPr>
          <p:nvPr>
            <p:ph type="body" sz="quarter" idx="13" hasCustomPrompt="1"/>
          </p:nvPr>
        </p:nvSpPr>
        <p:spPr>
          <a:xfrm>
            <a:off x="920275" y="571024"/>
            <a:ext cx="4944948" cy="614680"/>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 STYLES</a:t>
            </a:r>
          </a:p>
        </p:txBody>
      </p:sp>
      <p:sp>
        <p:nvSpPr>
          <p:cNvPr id="16" name="Text Placeholder 15">
            <a:extLst>
              <a:ext uri="{FF2B5EF4-FFF2-40B4-BE49-F238E27FC236}">
                <a16:creationId xmlns:a16="http://schemas.microsoft.com/office/drawing/2014/main" id="{C1852744-0564-4DD1-A3CD-211486051136}"/>
              </a:ext>
            </a:extLst>
          </p:cNvPr>
          <p:cNvSpPr>
            <a:spLocks noGrp="1"/>
          </p:cNvSpPr>
          <p:nvPr>
            <p:ph type="body" sz="quarter" idx="15"/>
          </p:nvPr>
        </p:nvSpPr>
        <p:spPr>
          <a:xfrm rot="16200000">
            <a:off x="12407468" y="5521456"/>
            <a:ext cx="3135224" cy="558800"/>
          </a:xfrm>
        </p:spPr>
        <p:txBody>
          <a:bodyPr>
            <a:normAutofit/>
          </a:bodyPr>
          <a:lstStyle>
            <a:lvl1pPr>
              <a:defRPr sz="1320">
                <a:solidFill>
                  <a:schemeClr val="bg2">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35E2BC16-CCFC-40E4-84D2-49D8B087FF7D}"/>
              </a:ext>
            </a:extLst>
          </p:cNvPr>
          <p:cNvSpPr>
            <a:spLocks noGrp="1"/>
          </p:cNvSpPr>
          <p:nvPr>
            <p:ph type="pic" sz="quarter" idx="16"/>
          </p:nvPr>
        </p:nvSpPr>
        <p:spPr>
          <a:xfrm>
            <a:off x="-3" y="4458869"/>
            <a:ext cx="13411200" cy="3084227"/>
          </a:xfrm>
        </p:spPr>
        <p:txBody>
          <a:bodyPr/>
          <a:lstStyle/>
          <a:p>
            <a:endParaRPr lang="en-US"/>
          </a:p>
        </p:txBody>
      </p:sp>
      <p:sp>
        <p:nvSpPr>
          <p:cNvPr id="15" name="Rectangle 14">
            <a:extLst>
              <a:ext uri="{FF2B5EF4-FFF2-40B4-BE49-F238E27FC236}">
                <a16:creationId xmlns:a16="http://schemas.microsoft.com/office/drawing/2014/main" id="{D84423C1-C250-4AFC-82C4-55C619EFCBFB}"/>
              </a:ext>
            </a:extLst>
          </p:cNvPr>
          <p:cNvSpPr/>
          <p:nvPr userDrawn="1"/>
        </p:nvSpPr>
        <p:spPr>
          <a:xfrm>
            <a:off x="0" y="4358993"/>
            <a:ext cx="13411200" cy="9916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Tree>
    <p:extLst>
      <p:ext uri="{BB962C8B-B14F-4D97-AF65-F5344CB8AC3E}">
        <p14:creationId xmlns:p14="http://schemas.microsoft.com/office/powerpoint/2010/main" val="2749331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81E616-A981-4CB5-9A0F-AA0D06891F2A}"/>
              </a:ext>
            </a:extLst>
          </p:cNvPr>
          <p:cNvSpPr/>
          <p:nvPr userDrawn="1"/>
        </p:nvSpPr>
        <p:spPr>
          <a:xfrm>
            <a:off x="1" y="7053891"/>
            <a:ext cx="12753787" cy="4899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Rectangle 11">
            <a:extLst>
              <a:ext uri="{FF2B5EF4-FFF2-40B4-BE49-F238E27FC236}">
                <a16:creationId xmlns:a16="http://schemas.microsoft.com/office/drawing/2014/main" id="{256E0BFE-351B-46D8-A026-2B4A15922636}"/>
              </a:ext>
            </a:extLst>
          </p:cNvPr>
          <p:cNvSpPr/>
          <p:nvPr userDrawn="1"/>
        </p:nvSpPr>
        <p:spPr>
          <a:xfrm>
            <a:off x="584560" y="5268"/>
            <a:ext cx="12826643" cy="662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Subtitle 2"/>
          <p:cNvSpPr>
            <a:spLocks noGrp="1"/>
          </p:cNvSpPr>
          <p:nvPr>
            <p:ph type="subTitle" idx="1"/>
          </p:nvPr>
        </p:nvSpPr>
        <p:spPr>
          <a:xfrm>
            <a:off x="1840754" y="1923937"/>
            <a:ext cx="10781553" cy="5124686"/>
          </a:xfrm>
        </p:spPr>
        <p:txBody>
          <a:bodyPr>
            <a:normAutofit/>
          </a:bodyPr>
          <a:lstStyle>
            <a:lvl1pPr marL="0" indent="0" algn="l">
              <a:buNone/>
              <a:defRPr sz="1200"/>
            </a:lvl1pPr>
            <a:lvl2pPr marL="291458" indent="0" algn="ctr">
              <a:buNone/>
              <a:defRPr sz="1275"/>
            </a:lvl2pPr>
            <a:lvl3pPr marL="582916" indent="0" algn="ctr">
              <a:buNone/>
              <a:defRPr sz="1148"/>
            </a:lvl3pPr>
            <a:lvl4pPr marL="874373" indent="0" algn="ctr">
              <a:buNone/>
              <a:defRPr sz="1020"/>
            </a:lvl4pPr>
            <a:lvl5pPr marL="1165831" indent="0" algn="ctr">
              <a:buNone/>
              <a:defRPr sz="1020"/>
            </a:lvl5pPr>
            <a:lvl6pPr marL="1457289" indent="0" algn="ctr">
              <a:buNone/>
              <a:defRPr sz="1020"/>
            </a:lvl6pPr>
            <a:lvl7pPr marL="1748747" indent="0" algn="ctr">
              <a:buNone/>
              <a:defRPr sz="1020"/>
            </a:lvl7pPr>
            <a:lvl8pPr marL="2040204" indent="0" algn="ctr">
              <a:buNone/>
              <a:defRPr sz="1020"/>
            </a:lvl8pPr>
            <a:lvl9pPr marL="2331662" indent="0" algn="ctr">
              <a:buNone/>
              <a:defRPr sz="1020"/>
            </a:lvl9pPr>
          </a:lstStyle>
          <a:p>
            <a:r>
              <a:rPr lang="en-US" dirty="0"/>
              <a:t>Click to edit Master subtitle style</a:t>
            </a:r>
          </a:p>
        </p:txBody>
      </p:sp>
      <p:sp>
        <p:nvSpPr>
          <p:cNvPr id="10" name="Title 1">
            <a:extLst>
              <a:ext uri="{FF2B5EF4-FFF2-40B4-BE49-F238E27FC236}">
                <a16:creationId xmlns:a16="http://schemas.microsoft.com/office/drawing/2014/main" id="{B16675FD-E0A7-4BBE-B662-E05993D8EA12}"/>
              </a:ext>
            </a:extLst>
          </p:cNvPr>
          <p:cNvSpPr>
            <a:spLocks noGrp="1"/>
          </p:cNvSpPr>
          <p:nvPr>
            <p:ph type="title"/>
          </p:nvPr>
        </p:nvSpPr>
        <p:spPr>
          <a:xfrm>
            <a:off x="761663" y="880113"/>
            <a:ext cx="11992124" cy="592151"/>
          </a:xfrm>
        </p:spPr>
        <p:txBody>
          <a:bodyPr anchor="t">
            <a:noAutofit/>
          </a:bodyPr>
          <a:lstStyle>
            <a:lvl1pPr>
              <a:defRPr sz="2700" b="1">
                <a:latin typeface="Avenir Heavy" panose="020B0703020203020204" pitchFamily="34" charset="0"/>
              </a:defRPr>
            </a:lvl1pPr>
          </a:lstStyle>
          <a:p>
            <a:r>
              <a:rPr lang="en-US" dirty="0"/>
              <a:t>Click to edit Master title style</a:t>
            </a:r>
          </a:p>
        </p:txBody>
      </p:sp>
      <p:sp>
        <p:nvSpPr>
          <p:cNvPr id="11" name="Text Placeholder 7">
            <a:extLst>
              <a:ext uri="{FF2B5EF4-FFF2-40B4-BE49-F238E27FC236}">
                <a16:creationId xmlns:a16="http://schemas.microsoft.com/office/drawing/2014/main" id="{776CC0C5-0E1C-4DE8-BD5D-068C62078DE9}"/>
              </a:ext>
            </a:extLst>
          </p:cNvPr>
          <p:cNvSpPr>
            <a:spLocks noGrp="1"/>
          </p:cNvSpPr>
          <p:nvPr>
            <p:ph type="body" sz="quarter" idx="13" hasCustomPrompt="1"/>
          </p:nvPr>
        </p:nvSpPr>
        <p:spPr>
          <a:xfrm>
            <a:off x="761504" y="1363751"/>
            <a:ext cx="11992695" cy="366091"/>
          </a:xfrm>
        </p:spPr>
        <p:txBody>
          <a:bodyPr>
            <a:normAutofit/>
          </a:bodyPr>
          <a:lstStyle>
            <a:lvl1pPr marL="0" indent="0">
              <a:buNone/>
              <a:defRPr sz="1051">
                <a:solidFill>
                  <a:schemeClr val="tx1">
                    <a:lumMod val="50000"/>
                    <a:lumOff val="50000"/>
                  </a:schemeClr>
                </a:solidFill>
              </a:defRPr>
            </a:lvl1pPr>
          </a:lstStyle>
          <a:p>
            <a:pPr lvl="0"/>
            <a:r>
              <a:rPr lang="en-US" dirty="0"/>
              <a:t>EDIT MASTER TEXT STYLES</a:t>
            </a:r>
          </a:p>
        </p:txBody>
      </p:sp>
      <p:sp>
        <p:nvSpPr>
          <p:cNvPr id="15" name="Text Placeholder 14">
            <a:extLst>
              <a:ext uri="{FF2B5EF4-FFF2-40B4-BE49-F238E27FC236}">
                <a16:creationId xmlns:a16="http://schemas.microsoft.com/office/drawing/2014/main" id="{C6E95D4B-8670-43A4-BB04-98AE45734CDC}"/>
              </a:ext>
            </a:extLst>
          </p:cNvPr>
          <p:cNvSpPr>
            <a:spLocks noGrp="1"/>
          </p:cNvSpPr>
          <p:nvPr>
            <p:ph type="body" sz="quarter" idx="14" hasCustomPrompt="1"/>
          </p:nvPr>
        </p:nvSpPr>
        <p:spPr>
          <a:xfrm>
            <a:off x="584563" y="7202955"/>
            <a:ext cx="12380799" cy="489911"/>
          </a:xfrm>
        </p:spPr>
        <p:txBody>
          <a:bodyPr>
            <a:noAutofit/>
          </a:bodyPr>
          <a:lstStyle>
            <a:lvl1pPr marL="0" indent="0" algn="ctr">
              <a:buNone/>
              <a:defRPr sz="900">
                <a:solidFill>
                  <a:schemeClr val="bg2">
                    <a:lumMod val="90000"/>
                  </a:schemeClr>
                </a:solidFill>
              </a:defRPr>
            </a:lvl1pPr>
            <a:lvl2pPr marL="291458" indent="0">
              <a:buNone/>
              <a:defRPr sz="900">
                <a:solidFill>
                  <a:schemeClr val="bg2">
                    <a:lumMod val="75000"/>
                  </a:schemeClr>
                </a:solidFill>
              </a:defRPr>
            </a:lvl2pPr>
            <a:lvl3pPr marL="582916" indent="0">
              <a:buNone/>
              <a:defRPr sz="900">
                <a:solidFill>
                  <a:schemeClr val="bg2">
                    <a:lumMod val="75000"/>
                  </a:schemeClr>
                </a:solidFill>
              </a:defRPr>
            </a:lvl3pPr>
            <a:lvl4pPr marL="874373" indent="0">
              <a:buNone/>
              <a:defRPr sz="900">
                <a:solidFill>
                  <a:schemeClr val="bg2">
                    <a:lumMod val="75000"/>
                  </a:schemeClr>
                </a:solidFill>
              </a:defRPr>
            </a:lvl4pPr>
            <a:lvl5pPr marL="1165831" indent="0">
              <a:buNone/>
              <a:defRPr sz="900">
                <a:solidFill>
                  <a:schemeClr val="bg2">
                    <a:lumMod val="75000"/>
                  </a:schemeClr>
                </a:solidFill>
              </a:defRPr>
            </a:lvl5pPr>
          </a:lstStyle>
          <a:p>
            <a:pPr algn="ctr"/>
            <a:r>
              <a:rPr lang="en-US" sz="900" dirty="0">
                <a:solidFill>
                  <a:schemeClr val="bg1">
                    <a:lumMod val="95000"/>
                  </a:schemeClr>
                </a:solidFill>
              </a:rPr>
              <a:t>www.retailstrategies.com   |   info@retailstrategies.com    |    +1 (205) 313-3676</a:t>
            </a:r>
          </a:p>
        </p:txBody>
      </p:sp>
      <p:sp>
        <p:nvSpPr>
          <p:cNvPr id="6" name="Text Placeholder 5">
            <a:extLst>
              <a:ext uri="{FF2B5EF4-FFF2-40B4-BE49-F238E27FC236}">
                <a16:creationId xmlns:a16="http://schemas.microsoft.com/office/drawing/2014/main" id="{DFE35BC6-165B-4A7F-B81C-693A8A3FA982}"/>
              </a:ext>
            </a:extLst>
          </p:cNvPr>
          <p:cNvSpPr>
            <a:spLocks noGrp="1"/>
          </p:cNvSpPr>
          <p:nvPr>
            <p:ph type="body" sz="quarter" idx="15" hasCustomPrompt="1"/>
          </p:nvPr>
        </p:nvSpPr>
        <p:spPr>
          <a:xfrm>
            <a:off x="761506" y="308609"/>
            <a:ext cx="8122607" cy="685800"/>
          </a:xfrm>
        </p:spPr>
        <p:txBody>
          <a:bodyPr>
            <a:noAutofit/>
          </a:bodyPr>
          <a:lstStyle>
            <a:lvl1pPr>
              <a:defRPr sz="1351">
                <a:solidFill>
                  <a:schemeClr val="bg1"/>
                </a:solidFill>
                <a:latin typeface="Avenir Light" panose="020B0402020203020204" pitchFamily="34" charset="0"/>
              </a:defRPr>
            </a:lvl1pPr>
          </a:lstStyle>
          <a:p>
            <a:pPr lvl="0"/>
            <a:r>
              <a:rPr lang="en-US" dirty="0"/>
              <a:t>CLICK TO EDIT MASTER TEXT STYLES</a:t>
            </a:r>
          </a:p>
        </p:txBody>
      </p:sp>
      <p:pic>
        <p:nvPicPr>
          <p:cNvPr id="5" name="Picture 4" descr="A picture containing graphical user interface&#10;&#10;Description automatically generated">
            <a:extLst>
              <a:ext uri="{FF2B5EF4-FFF2-40B4-BE49-F238E27FC236}">
                <a16:creationId xmlns:a16="http://schemas.microsoft.com/office/drawing/2014/main" id="{3945A75B-1C04-4A00-BF2C-C54DA94C1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3916" y="97150"/>
            <a:ext cx="4355011" cy="633896"/>
          </a:xfrm>
          <a:prstGeom prst="rect">
            <a:avLst/>
          </a:prstGeom>
        </p:spPr>
      </p:pic>
    </p:spTree>
    <p:extLst>
      <p:ext uri="{BB962C8B-B14F-4D97-AF65-F5344CB8AC3E}">
        <p14:creationId xmlns:p14="http://schemas.microsoft.com/office/powerpoint/2010/main" val="231672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ccess slide_ ROI in top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E3753-F6CB-49C8-9113-337A30D5B897}"/>
              </a:ext>
            </a:extLst>
          </p:cNvPr>
          <p:cNvSpPr/>
          <p:nvPr userDrawn="1"/>
        </p:nvSpPr>
        <p:spPr>
          <a:xfrm>
            <a:off x="1" y="4408576"/>
            <a:ext cx="13411199" cy="313522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2" name="Title 1">
            <a:extLst>
              <a:ext uri="{FF2B5EF4-FFF2-40B4-BE49-F238E27FC236}">
                <a16:creationId xmlns:a16="http://schemas.microsoft.com/office/drawing/2014/main" id="{818B5174-961C-4C7C-9EE4-17C53FA021E3}"/>
              </a:ext>
            </a:extLst>
          </p:cNvPr>
          <p:cNvSpPr>
            <a:spLocks noGrp="1"/>
          </p:cNvSpPr>
          <p:nvPr>
            <p:ph type="title"/>
          </p:nvPr>
        </p:nvSpPr>
        <p:spPr>
          <a:xfrm>
            <a:off x="923769" y="990923"/>
            <a:ext cx="5059023" cy="1199695"/>
          </a:xfrm>
        </p:spPr>
        <p:txBody>
          <a:bodyPr anchor="t">
            <a:noAutofit/>
          </a:bodyPr>
          <a:lstStyle>
            <a:lvl1pPr>
              <a:defRPr sz="4840"/>
            </a:lvl1pPr>
          </a:lstStyle>
          <a:p>
            <a:r>
              <a:rPr lang="en-US" dirty="0"/>
              <a:t>Click to edit Master title style</a:t>
            </a:r>
          </a:p>
        </p:txBody>
      </p:sp>
      <p:sp>
        <p:nvSpPr>
          <p:cNvPr id="4" name="Text Placeholder 3">
            <a:extLst>
              <a:ext uri="{FF2B5EF4-FFF2-40B4-BE49-F238E27FC236}">
                <a16:creationId xmlns:a16="http://schemas.microsoft.com/office/drawing/2014/main" id="{F5FC44BD-3134-4001-9F7D-B49AEB0865E4}"/>
              </a:ext>
            </a:extLst>
          </p:cNvPr>
          <p:cNvSpPr>
            <a:spLocks noGrp="1"/>
          </p:cNvSpPr>
          <p:nvPr>
            <p:ph type="body" sz="half" idx="2"/>
          </p:nvPr>
        </p:nvSpPr>
        <p:spPr>
          <a:xfrm>
            <a:off x="923769" y="2416717"/>
            <a:ext cx="12040391" cy="1665886"/>
          </a:xfrm>
        </p:spPr>
        <p:txBody>
          <a:bodyPr/>
          <a:lstStyle>
            <a:lvl1pPr marL="0" indent="0">
              <a:buNone/>
              <a:defRPr sz="1760"/>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66DAF5AA-F555-496B-9116-B42F918DEB4F}"/>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2D021C1F-93F1-4E11-A2C5-0A8BBF25E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0287F-24C7-45D2-9627-FCC4934B7703}"/>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35AADA80-8203-4D73-A4A7-B1928BC1AF39}"/>
              </a:ext>
            </a:extLst>
          </p:cNvPr>
          <p:cNvSpPr>
            <a:spLocks noGrp="1"/>
          </p:cNvSpPr>
          <p:nvPr>
            <p:ph type="body" sz="quarter" idx="13" hasCustomPrompt="1"/>
          </p:nvPr>
        </p:nvSpPr>
        <p:spPr>
          <a:xfrm>
            <a:off x="920275" y="571024"/>
            <a:ext cx="4944948" cy="614680"/>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 STYLES</a:t>
            </a:r>
          </a:p>
        </p:txBody>
      </p:sp>
      <p:sp>
        <p:nvSpPr>
          <p:cNvPr id="16" name="Text Placeholder 15">
            <a:extLst>
              <a:ext uri="{FF2B5EF4-FFF2-40B4-BE49-F238E27FC236}">
                <a16:creationId xmlns:a16="http://schemas.microsoft.com/office/drawing/2014/main" id="{C1852744-0564-4DD1-A3CD-211486051136}"/>
              </a:ext>
            </a:extLst>
          </p:cNvPr>
          <p:cNvSpPr>
            <a:spLocks noGrp="1"/>
          </p:cNvSpPr>
          <p:nvPr>
            <p:ph type="body" sz="quarter" idx="15"/>
          </p:nvPr>
        </p:nvSpPr>
        <p:spPr>
          <a:xfrm rot="16200000">
            <a:off x="12407468" y="5521456"/>
            <a:ext cx="3135224" cy="558800"/>
          </a:xfrm>
        </p:spPr>
        <p:txBody>
          <a:bodyPr>
            <a:normAutofit/>
          </a:bodyPr>
          <a:lstStyle>
            <a:lvl1pPr>
              <a:defRPr sz="1320">
                <a:solidFill>
                  <a:schemeClr val="bg2">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35E2BC16-CCFC-40E4-84D2-49D8B087FF7D}"/>
              </a:ext>
            </a:extLst>
          </p:cNvPr>
          <p:cNvSpPr>
            <a:spLocks noGrp="1"/>
          </p:cNvSpPr>
          <p:nvPr>
            <p:ph type="pic" sz="quarter" idx="16"/>
          </p:nvPr>
        </p:nvSpPr>
        <p:spPr>
          <a:xfrm>
            <a:off x="-3" y="4458869"/>
            <a:ext cx="13411200" cy="3084227"/>
          </a:xfrm>
        </p:spPr>
        <p:txBody>
          <a:bodyPr/>
          <a:lstStyle/>
          <a:p>
            <a:endParaRPr lang="en-US"/>
          </a:p>
        </p:txBody>
      </p:sp>
      <p:sp>
        <p:nvSpPr>
          <p:cNvPr id="15" name="Rectangle 14">
            <a:extLst>
              <a:ext uri="{FF2B5EF4-FFF2-40B4-BE49-F238E27FC236}">
                <a16:creationId xmlns:a16="http://schemas.microsoft.com/office/drawing/2014/main" id="{D84423C1-C250-4AFC-82C4-55C619EFCBFB}"/>
              </a:ext>
            </a:extLst>
          </p:cNvPr>
          <p:cNvSpPr/>
          <p:nvPr userDrawn="1"/>
        </p:nvSpPr>
        <p:spPr>
          <a:xfrm>
            <a:off x="0" y="4358993"/>
            <a:ext cx="13411200" cy="9916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Tree>
    <p:extLst>
      <p:ext uri="{BB962C8B-B14F-4D97-AF65-F5344CB8AC3E}">
        <p14:creationId xmlns:p14="http://schemas.microsoft.com/office/powerpoint/2010/main" val="191577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half dark_ data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39B3F6-52CD-4156-BC28-51391EC64A3F}"/>
              </a:ext>
            </a:extLst>
          </p:cNvPr>
          <p:cNvSpPr/>
          <p:nvPr userDrawn="1"/>
        </p:nvSpPr>
        <p:spPr>
          <a:xfrm flipV="1">
            <a:off x="633308" y="2779404"/>
            <a:ext cx="12777893" cy="476439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8" name="Rectangle 7">
            <a:extLst>
              <a:ext uri="{FF2B5EF4-FFF2-40B4-BE49-F238E27FC236}">
                <a16:creationId xmlns:a16="http://schemas.microsoft.com/office/drawing/2014/main" id="{E1DE3753-F6CB-49C8-9113-337A30D5B897}"/>
              </a:ext>
            </a:extLst>
          </p:cNvPr>
          <p:cNvSpPr/>
          <p:nvPr userDrawn="1"/>
        </p:nvSpPr>
        <p:spPr>
          <a:xfrm>
            <a:off x="633308" y="2891099"/>
            <a:ext cx="12777893" cy="465270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14" name="Picture Placeholder 13">
            <a:extLst>
              <a:ext uri="{FF2B5EF4-FFF2-40B4-BE49-F238E27FC236}">
                <a16:creationId xmlns:a16="http://schemas.microsoft.com/office/drawing/2014/main" id="{7243D96D-0C77-4B46-B8A7-F64D3C11217B}"/>
              </a:ext>
            </a:extLst>
          </p:cNvPr>
          <p:cNvSpPr>
            <a:spLocks noGrp="1"/>
          </p:cNvSpPr>
          <p:nvPr>
            <p:ph type="pic" sz="quarter" idx="16"/>
          </p:nvPr>
        </p:nvSpPr>
        <p:spPr>
          <a:xfrm>
            <a:off x="633891" y="2891098"/>
            <a:ext cx="12777311" cy="4652702"/>
          </a:xfrm>
        </p:spPr>
        <p:txBody>
          <a:bodyPr/>
          <a:lstStyle/>
          <a:p>
            <a:endParaRPr lang="en-US"/>
          </a:p>
        </p:txBody>
      </p:sp>
      <p:sp>
        <p:nvSpPr>
          <p:cNvPr id="2" name="Title 1">
            <a:extLst>
              <a:ext uri="{FF2B5EF4-FFF2-40B4-BE49-F238E27FC236}">
                <a16:creationId xmlns:a16="http://schemas.microsoft.com/office/drawing/2014/main" id="{818B5174-961C-4C7C-9EE4-17C53FA021E3}"/>
              </a:ext>
            </a:extLst>
          </p:cNvPr>
          <p:cNvSpPr>
            <a:spLocks noGrp="1"/>
          </p:cNvSpPr>
          <p:nvPr>
            <p:ph type="title"/>
          </p:nvPr>
        </p:nvSpPr>
        <p:spPr>
          <a:xfrm>
            <a:off x="923769" y="990923"/>
            <a:ext cx="5379497" cy="1199695"/>
          </a:xfrm>
        </p:spPr>
        <p:txBody>
          <a:bodyPr anchor="t">
            <a:noAutofit/>
          </a:bodyPr>
          <a:lstStyle>
            <a:lvl1pPr>
              <a:defRPr sz="4840"/>
            </a:lvl1pPr>
          </a:lstStyle>
          <a:p>
            <a:r>
              <a:rPr lang="en-US" dirty="0"/>
              <a:t>Click to edit Master title style</a:t>
            </a:r>
          </a:p>
        </p:txBody>
      </p:sp>
      <p:sp>
        <p:nvSpPr>
          <p:cNvPr id="4" name="Text Placeholder 3">
            <a:extLst>
              <a:ext uri="{FF2B5EF4-FFF2-40B4-BE49-F238E27FC236}">
                <a16:creationId xmlns:a16="http://schemas.microsoft.com/office/drawing/2014/main" id="{F5FC44BD-3134-4001-9F7D-B49AEB0865E4}"/>
              </a:ext>
            </a:extLst>
          </p:cNvPr>
          <p:cNvSpPr>
            <a:spLocks noGrp="1"/>
          </p:cNvSpPr>
          <p:nvPr>
            <p:ph type="body" sz="half" idx="2"/>
          </p:nvPr>
        </p:nvSpPr>
        <p:spPr>
          <a:xfrm>
            <a:off x="1586993" y="5800857"/>
            <a:ext cx="10902188" cy="1456095"/>
          </a:xfrm>
        </p:spPr>
        <p:txBody>
          <a:bodyPr/>
          <a:lstStyle>
            <a:lvl1pPr marL="0" indent="0">
              <a:buNone/>
              <a:defRPr sz="1760">
                <a:solidFill>
                  <a:schemeClr val="bg1"/>
                </a:solidFill>
              </a:defRPr>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66DAF5AA-F555-496B-9116-B42F918DEB4F}"/>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2D021C1F-93F1-4E11-A2C5-0A8BBF25E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0287F-24C7-45D2-9627-FCC4934B7703}"/>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35AADA80-8203-4D73-A4A7-B1928BC1AF39}"/>
              </a:ext>
            </a:extLst>
          </p:cNvPr>
          <p:cNvSpPr>
            <a:spLocks noGrp="1"/>
          </p:cNvSpPr>
          <p:nvPr>
            <p:ph type="body" sz="quarter" idx="13" hasCustomPrompt="1"/>
          </p:nvPr>
        </p:nvSpPr>
        <p:spPr>
          <a:xfrm>
            <a:off x="920275" y="571024"/>
            <a:ext cx="5382991" cy="614680"/>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F746E8D1-AAE2-49FB-B047-8C33755E5ECF}"/>
              </a:ext>
            </a:extLst>
          </p:cNvPr>
          <p:cNvSpPr>
            <a:spLocks noGrp="1"/>
          </p:cNvSpPr>
          <p:nvPr>
            <p:ph type="body" sz="quarter" idx="14"/>
          </p:nvPr>
        </p:nvSpPr>
        <p:spPr>
          <a:xfrm>
            <a:off x="7063583" y="587157"/>
            <a:ext cx="6057741" cy="1313758"/>
          </a:xfrm>
        </p:spPr>
        <p:txBody>
          <a:bodyPr>
            <a:noAutofit/>
          </a:bodyPr>
          <a:lstStyle>
            <a:lvl1pPr>
              <a:defRPr sz="2200">
                <a:solidFill>
                  <a:schemeClr val="bg1"/>
                </a:solidFill>
                <a:latin typeface="Avenir Medium" panose="02000603020000020003" pitchFamily="2" charset="0"/>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a:t>Click to edit Master text styles</a:t>
            </a:r>
          </a:p>
        </p:txBody>
      </p:sp>
      <p:sp>
        <p:nvSpPr>
          <p:cNvPr id="16" name="Text Placeholder 15">
            <a:extLst>
              <a:ext uri="{FF2B5EF4-FFF2-40B4-BE49-F238E27FC236}">
                <a16:creationId xmlns:a16="http://schemas.microsoft.com/office/drawing/2014/main" id="{C1852744-0564-4DD1-A3CD-211486051136}"/>
              </a:ext>
            </a:extLst>
          </p:cNvPr>
          <p:cNvSpPr>
            <a:spLocks noGrp="1"/>
          </p:cNvSpPr>
          <p:nvPr>
            <p:ph type="body" sz="quarter" idx="15"/>
          </p:nvPr>
        </p:nvSpPr>
        <p:spPr>
          <a:xfrm rot="16200000">
            <a:off x="11675948" y="5521456"/>
            <a:ext cx="3135224" cy="558800"/>
          </a:xfrm>
        </p:spPr>
        <p:txBody>
          <a:bodyPr>
            <a:normAutofit/>
          </a:bodyPr>
          <a:lstStyle>
            <a:lvl1pPr>
              <a:defRPr sz="132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27AE78D0-A296-47FF-A44D-7C4A7EA7B131}"/>
              </a:ext>
            </a:extLst>
          </p:cNvPr>
          <p:cNvSpPr>
            <a:spLocks noGrp="1"/>
          </p:cNvSpPr>
          <p:nvPr>
            <p:ph type="body" sz="quarter" idx="17"/>
          </p:nvPr>
        </p:nvSpPr>
        <p:spPr>
          <a:xfrm>
            <a:off x="1163001" y="3307400"/>
            <a:ext cx="11326179" cy="925513"/>
          </a:xfrm>
        </p:spPr>
        <p:txBody>
          <a:bodyPr>
            <a:noAutofit/>
          </a:bodyPr>
          <a:lstStyle>
            <a:lvl1pPr>
              <a:defRPr sz="308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14175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picture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2B7EC6-6829-495C-B140-CB3B6A63CA5F}"/>
              </a:ext>
            </a:extLst>
          </p:cNvPr>
          <p:cNvSpPr/>
          <p:nvPr userDrawn="1"/>
        </p:nvSpPr>
        <p:spPr>
          <a:xfrm>
            <a:off x="6705600" y="1"/>
            <a:ext cx="6705600" cy="7543799"/>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2" name="Title 1">
            <a:extLst>
              <a:ext uri="{FF2B5EF4-FFF2-40B4-BE49-F238E27FC236}">
                <a16:creationId xmlns:a16="http://schemas.microsoft.com/office/drawing/2014/main" id="{271D3DF5-AD8F-4FD3-9DE7-4E215F4624ED}"/>
              </a:ext>
            </a:extLst>
          </p:cNvPr>
          <p:cNvSpPr>
            <a:spLocks noGrp="1"/>
          </p:cNvSpPr>
          <p:nvPr>
            <p:ph type="title"/>
          </p:nvPr>
        </p:nvSpPr>
        <p:spPr>
          <a:xfrm>
            <a:off x="923767" y="1252975"/>
            <a:ext cx="4855691" cy="1569794"/>
          </a:xfrm>
        </p:spPr>
        <p:txBody>
          <a:bodyPr anchor="t">
            <a:noAutofit/>
          </a:bodyPr>
          <a:lstStyle>
            <a:lvl1pPr>
              <a:defRPr sz="4840"/>
            </a:lvl1pPr>
          </a:lstStyle>
          <a:p>
            <a:r>
              <a:rPr lang="en-US" dirty="0"/>
              <a:t>Click to edit Master title style</a:t>
            </a:r>
          </a:p>
        </p:txBody>
      </p:sp>
      <p:sp>
        <p:nvSpPr>
          <p:cNvPr id="3" name="Picture Placeholder 2">
            <a:extLst>
              <a:ext uri="{FF2B5EF4-FFF2-40B4-BE49-F238E27FC236}">
                <a16:creationId xmlns:a16="http://schemas.microsoft.com/office/drawing/2014/main" id="{2ECDD908-FA6A-496E-85B6-A8BFA02D8DC7}"/>
              </a:ext>
            </a:extLst>
          </p:cNvPr>
          <p:cNvSpPr>
            <a:spLocks noGrp="1"/>
          </p:cNvSpPr>
          <p:nvPr>
            <p:ph type="pic" idx="1"/>
          </p:nvPr>
        </p:nvSpPr>
        <p:spPr>
          <a:xfrm>
            <a:off x="6703853" y="1"/>
            <a:ext cx="6707347" cy="7543799"/>
          </a:xfrm>
        </p:spPr>
        <p:txBody>
          <a:bodyPr/>
          <a:lstStyle>
            <a:lvl1pPr marL="0" indent="0">
              <a:buNone/>
              <a:defRPr sz="3520"/>
            </a:lvl1pPr>
            <a:lvl2pPr marL="502907" indent="0">
              <a:buNone/>
              <a:defRPr sz="3080"/>
            </a:lvl2pPr>
            <a:lvl3pPr marL="1005815" indent="0">
              <a:buNone/>
              <a:defRPr sz="2640"/>
            </a:lvl3pPr>
            <a:lvl4pPr marL="1508722" indent="0">
              <a:buNone/>
              <a:defRPr sz="2200"/>
            </a:lvl4pPr>
            <a:lvl5pPr marL="2011630" indent="0">
              <a:buNone/>
              <a:defRPr sz="2200"/>
            </a:lvl5pPr>
            <a:lvl6pPr marL="2514537" indent="0">
              <a:buNone/>
              <a:defRPr sz="2200"/>
            </a:lvl6pPr>
            <a:lvl7pPr marL="3017445" indent="0">
              <a:buNone/>
              <a:defRPr sz="2200"/>
            </a:lvl7pPr>
            <a:lvl8pPr marL="3520352" indent="0">
              <a:buNone/>
              <a:defRPr sz="2200"/>
            </a:lvl8pPr>
            <a:lvl9pPr marL="4023259" indent="0">
              <a:buNone/>
              <a:defRPr sz="2200"/>
            </a:lvl9pPr>
          </a:lstStyle>
          <a:p>
            <a:endParaRPr lang="en-US"/>
          </a:p>
        </p:txBody>
      </p:sp>
      <p:sp>
        <p:nvSpPr>
          <p:cNvPr id="4" name="Text Placeholder 3">
            <a:extLst>
              <a:ext uri="{FF2B5EF4-FFF2-40B4-BE49-F238E27FC236}">
                <a16:creationId xmlns:a16="http://schemas.microsoft.com/office/drawing/2014/main" id="{B84B0E49-B739-469B-AA1A-7CAB210277B4}"/>
              </a:ext>
            </a:extLst>
          </p:cNvPr>
          <p:cNvSpPr>
            <a:spLocks noGrp="1"/>
          </p:cNvSpPr>
          <p:nvPr>
            <p:ph type="body" sz="half" idx="2"/>
          </p:nvPr>
        </p:nvSpPr>
        <p:spPr>
          <a:xfrm>
            <a:off x="923767" y="2821942"/>
            <a:ext cx="4855691" cy="3942371"/>
          </a:xfrm>
        </p:spPr>
        <p:txBody>
          <a:bodyPr anchor="ctr"/>
          <a:lstStyle>
            <a:lvl1pPr marL="0" indent="0">
              <a:buNone/>
              <a:defRPr sz="1760"/>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5C60F36A-2A8A-467C-AFD8-908BDD2A772D}"/>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6893D50E-07B9-41EE-A8A5-93096D9C1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3FFD8-D0D3-4670-8DC7-672179ACB392}"/>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D59979E4-8CD1-4BA8-9A7A-DB44FA87B872}"/>
              </a:ext>
            </a:extLst>
          </p:cNvPr>
          <p:cNvSpPr>
            <a:spLocks noGrp="1"/>
          </p:cNvSpPr>
          <p:nvPr>
            <p:ph type="body" sz="quarter" idx="13" hasCustomPrompt="1"/>
          </p:nvPr>
        </p:nvSpPr>
        <p:spPr>
          <a:xfrm>
            <a:off x="922019" y="833920"/>
            <a:ext cx="4855692" cy="674053"/>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a:t>
            </a:r>
          </a:p>
        </p:txBody>
      </p:sp>
    </p:spTree>
    <p:extLst>
      <p:ext uri="{BB962C8B-B14F-4D97-AF65-F5344CB8AC3E}">
        <p14:creationId xmlns:p14="http://schemas.microsoft.com/office/powerpoint/2010/main" val="100535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ption picture 2/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2B7EC6-6829-495C-B140-CB3B6A63CA5F}"/>
              </a:ext>
            </a:extLst>
          </p:cNvPr>
          <p:cNvSpPr/>
          <p:nvPr userDrawn="1"/>
        </p:nvSpPr>
        <p:spPr>
          <a:xfrm>
            <a:off x="5243209" y="1"/>
            <a:ext cx="8167992" cy="7543799"/>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2" name="Title 1">
            <a:extLst>
              <a:ext uri="{FF2B5EF4-FFF2-40B4-BE49-F238E27FC236}">
                <a16:creationId xmlns:a16="http://schemas.microsoft.com/office/drawing/2014/main" id="{271D3DF5-AD8F-4FD3-9DE7-4E215F4624ED}"/>
              </a:ext>
            </a:extLst>
          </p:cNvPr>
          <p:cNvSpPr>
            <a:spLocks noGrp="1"/>
          </p:cNvSpPr>
          <p:nvPr>
            <p:ph type="title"/>
          </p:nvPr>
        </p:nvSpPr>
        <p:spPr>
          <a:xfrm>
            <a:off x="923770" y="1253449"/>
            <a:ext cx="3848623" cy="1569794"/>
          </a:xfrm>
        </p:spPr>
        <p:txBody>
          <a:bodyPr anchor="t">
            <a:noAutofit/>
          </a:bodyPr>
          <a:lstStyle>
            <a:lvl1pPr>
              <a:defRPr sz="4840" b="0">
                <a:latin typeface="Avenir Heavy" panose="020B0703020203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2ECDD908-FA6A-496E-85B6-A8BFA02D8DC7}"/>
              </a:ext>
            </a:extLst>
          </p:cNvPr>
          <p:cNvSpPr>
            <a:spLocks noGrp="1"/>
          </p:cNvSpPr>
          <p:nvPr>
            <p:ph type="pic" idx="1"/>
          </p:nvPr>
        </p:nvSpPr>
        <p:spPr>
          <a:xfrm>
            <a:off x="5243209" y="1"/>
            <a:ext cx="8167992" cy="7543799"/>
          </a:xfrm>
        </p:spPr>
        <p:txBody>
          <a:bodyPr/>
          <a:lstStyle>
            <a:lvl1pPr marL="0" indent="0">
              <a:buNone/>
              <a:defRPr sz="3520"/>
            </a:lvl1pPr>
            <a:lvl2pPr marL="502907" indent="0">
              <a:buNone/>
              <a:defRPr sz="3080"/>
            </a:lvl2pPr>
            <a:lvl3pPr marL="1005815" indent="0">
              <a:buNone/>
              <a:defRPr sz="2640"/>
            </a:lvl3pPr>
            <a:lvl4pPr marL="1508722" indent="0">
              <a:buNone/>
              <a:defRPr sz="2200"/>
            </a:lvl4pPr>
            <a:lvl5pPr marL="2011630" indent="0">
              <a:buNone/>
              <a:defRPr sz="2200"/>
            </a:lvl5pPr>
            <a:lvl6pPr marL="2514537" indent="0">
              <a:buNone/>
              <a:defRPr sz="2200"/>
            </a:lvl6pPr>
            <a:lvl7pPr marL="3017445" indent="0">
              <a:buNone/>
              <a:defRPr sz="2200"/>
            </a:lvl7pPr>
            <a:lvl8pPr marL="3520352" indent="0">
              <a:buNone/>
              <a:defRPr sz="2200"/>
            </a:lvl8pPr>
            <a:lvl9pPr marL="4023259" indent="0">
              <a:buNone/>
              <a:defRPr sz="2200"/>
            </a:lvl9pPr>
          </a:lstStyle>
          <a:p>
            <a:endParaRPr lang="en-US"/>
          </a:p>
        </p:txBody>
      </p:sp>
      <p:sp>
        <p:nvSpPr>
          <p:cNvPr id="4" name="Text Placeholder 3">
            <a:extLst>
              <a:ext uri="{FF2B5EF4-FFF2-40B4-BE49-F238E27FC236}">
                <a16:creationId xmlns:a16="http://schemas.microsoft.com/office/drawing/2014/main" id="{B84B0E49-B739-469B-AA1A-7CAB210277B4}"/>
              </a:ext>
            </a:extLst>
          </p:cNvPr>
          <p:cNvSpPr>
            <a:spLocks noGrp="1"/>
          </p:cNvSpPr>
          <p:nvPr>
            <p:ph type="body" sz="half" idx="2"/>
          </p:nvPr>
        </p:nvSpPr>
        <p:spPr>
          <a:xfrm>
            <a:off x="923770" y="3098927"/>
            <a:ext cx="3848623" cy="3665384"/>
          </a:xfrm>
        </p:spPr>
        <p:txBody>
          <a:bodyPr/>
          <a:lstStyle>
            <a:lvl1pPr marL="0" indent="0">
              <a:buNone/>
              <a:defRPr sz="1760"/>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5C60F36A-2A8A-467C-AFD8-908BDD2A772D}"/>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6893D50E-07B9-41EE-A8A5-93096D9C1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3FFD8-D0D3-4670-8DC7-672179ACB392}"/>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D59979E4-8CD1-4BA8-9A7A-DB44FA87B872}"/>
              </a:ext>
            </a:extLst>
          </p:cNvPr>
          <p:cNvSpPr>
            <a:spLocks noGrp="1"/>
          </p:cNvSpPr>
          <p:nvPr>
            <p:ph type="body" sz="quarter" idx="13" hasCustomPrompt="1"/>
          </p:nvPr>
        </p:nvSpPr>
        <p:spPr>
          <a:xfrm>
            <a:off x="922021" y="853863"/>
            <a:ext cx="3848624" cy="674053"/>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a:t>
            </a:r>
          </a:p>
        </p:txBody>
      </p:sp>
      <p:sp>
        <p:nvSpPr>
          <p:cNvPr id="12" name="Text Placeholder 11">
            <a:extLst>
              <a:ext uri="{FF2B5EF4-FFF2-40B4-BE49-F238E27FC236}">
                <a16:creationId xmlns:a16="http://schemas.microsoft.com/office/drawing/2014/main" id="{EFEADEEF-F250-40F0-A1BF-56ADAC5AFD27}"/>
              </a:ext>
            </a:extLst>
          </p:cNvPr>
          <p:cNvSpPr>
            <a:spLocks noGrp="1"/>
          </p:cNvSpPr>
          <p:nvPr>
            <p:ph type="body" sz="quarter" idx="14"/>
          </p:nvPr>
        </p:nvSpPr>
        <p:spPr>
          <a:xfrm>
            <a:off x="5998370" y="4964592"/>
            <a:ext cx="6789420" cy="2104231"/>
          </a:xfrm>
        </p:spPr>
        <p:txBody>
          <a:bodyPr/>
          <a:lstStyle>
            <a:lvl1pPr>
              <a:defRPr b="1">
                <a:solidFill>
                  <a:schemeClr val="bg1"/>
                </a:solidFill>
              </a:defRPr>
            </a:lvl1pPr>
            <a:lvl2pPr marL="817225" indent="-314317">
              <a:buFont typeface="Arial" panose="020B0604020202020204" pitchFamily="34" charset="0"/>
              <a:buChar cha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8319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CBD1E9-58D5-47C8-B224-1A0907F95FE3}"/>
              </a:ext>
            </a:extLst>
          </p:cNvPr>
          <p:cNvSpPr/>
          <p:nvPr userDrawn="1"/>
        </p:nvSpPr>
        <p:spPr>
          <a:xfrm>
            <a:off x="0" y="1"/>
            <a:ext cx="6705600" cy="754379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80"/>
          </a:p>
        </p:txBody>
      </p:sp>
      <p:sp>
        <p:nvSpPr>
          <p:cNvPr id="2" name="Title 1">
            <a:extLst>
              <a:ext uri="{FF2B5EF4-FFF2-40B4-BE49-F238E27FC236}">
                <a16:creationId xmlns:a16="http://schemas.microsoft.com/office/drawing/2014/main" id="{271D3DF5-AD8F-4FD3-9DE7-4E215F4624ED}"/>
              </a:ext>
            </a:extLst>
          </p:cNvPr>
          <p:cNvSpPr>
            <a:spLocks noGrp="1"/>
          </p:cNvSpPr>
          <p:nvPr>
            <p:ph type="title"/>
          </p:nvPr>
        </p:nvSpPr>
        <p:spPr>
          <a:xfrm>
            <a:off x="7685534" y="1290278"/>
            <a:ext cx="4936935" cy="1569794"/>
          </a:xfrm>
        </p:spPr>
        <p:txBody>
          <a:bodyPr anchor="t">
            <a:noAutofit/>
          </a:bodyPr>
          <a:lstStyle>
            <a:lvl1pPr>
              <a:defRPr sz="4840" b="0">
                <a:latin typeface="Avenir Heavy"/>
              </a:defRPr>
            </a:lvl1pPr>
          </a:lstStyle>
          <a:p>
            <a:r>
              <a:rPr lang="en-US" dirty="0"/>
              <a:t>Click to edit Master title style</a:t>
            </a:r>
          </a:p>
        </p:txBody>
      </p:sp>
      <p:sp>
        <p:nvSpPr>
          <p:cNvPr id="3" name="Picture Placeholder 2">
            <a:extLst>
              <a:ext uri="{FF2B5EF4-FFF2-40B4-BE49-F238E27FC236}">
                <a16:creationId xmlns:a16="http://schemas.microsoft.com/office/drawing/2014/main" id="{2ECDD908-FA6A-496E-85B6-A8BFA02D8DC7}"/>
              </a:ext>
            </a:extLst>
          </p:cNvPr>
          <p:cNvSpPr>
            <a:spLocks noGrp="1"/>
          </p:cNvSpPr>
          <p:nvPr>
            <p:ph type="pic" idx="1"/>
          </p:nvPr>
        </p:nvSpPr>
        <p:spPr>
          <a:xfrm>
            <a:off x="3" y="1"/>
            <a:ext cx="6705599" cy="7543799"/>
          </a:xfrm>
        </p:spPr>
        <p:txBody>
          <a:bodyPr/>
          <a:lstStyle>
            <a:lvl1pPr marL="0" indent="0">
              <a:buNone/>
              <a:defRPr sz="3520"/>
            </a:lvl1pPr>
            <a:lvl2pPr marL="502907" indent="0">
              <a:buNone/>
              <a:defRPr sz="3080"/>
            </a:lvl2pPr>
            <a:lvl3pPr marL="1005815" indent="0">
              <a:buNone/>
              <a:defRPr sz="2640"/>
            </a:lvl3pPr>
            <a:lvl4pPr marL="1508722" indent="0">
              <a:buNone/>
              <a:defRPr sz="2200"/>
            </a:lvl4pPr>
            <a:lvl5pPr marL="2011630" indent="0">
              <a:buNone/>
              <a:defRPr sz="2200"/>
            </a:lvl5pPr>
            <a:lvl6pPr marL="2514537" indent="0">
              <a:buNone/>
              <a:defRPr sz="2200"/>
            </a:lvl6pPr>
            <a:lvl7pPr marL="3017445" indent="0">
              <a:buNone/>
              <a:defRPr sz="2200"/>
            </a:lvl7pPr>
            <a:lvl8pPr marL="3520352" indent="0">
              <a:buNone/>
              <a:defRPr sz="2200"/>
            </a:lvl8pPr>
            <a:lvl9pPr marL="4023259" indent="0">
              <a:buNone/>
              <a:defRPr sz="2200"/>
            </a:lvl9pPr>
          </a:lstStyle>
          <a:p>
            <a:endParaRPr lang="en-US"/>
          </a:p>
        </p:txBody>
      </p:sp>
      <p:sp>
        <p:nvSpPr>
          <p:cNvPr id="4" name="Text Placeholder 3">
            <a:extLst>
              <a:ext uri="{FF2B5EF4-FFF2-40B4-BE49-F238E27FC236}">
                <a16:creationId xmlns:a16="http://schemas.microsoft.com/office/drawing/2014/main" id="{B84B0E49-B739-469B-AA1A-7CAB210277B4}"/>
              </a:ext>
            </a:extLst>
          </p:cNvPr>
          <p:cNvSpPr>
            <a:spLocks noGrp="1"/>
          </p:cNvSpPr>
          <p:nvPr>
            <p:ph type="body" sz="half" idx="2"/>
          </p:nvPr>
        </p:nvSpPr>
        <p:spPr>
          <a:xfrm>
            <a:off x="7685534" y="3014678"/>
            <a:ext cx="4936935" cy="3835776"/>
          </a:xfrm>
        </p:spPr>
        <p:txBody>
          <a:bodyPr/>
          <a:lstStyle>
            <a:lvl1pPr marL="0" indent="0">
              <a:buNone/>
              <a:defRPr sz="1760"/>
            </a:lvl1pPr>
            <a:lvl2pPr marL="502907" indent="0">
              <a:buNone/>
              <a:defRPr sz="1540"/>
            </a:lvl2pPr>
            <a:lvl3pPr marL="1005815" indent="0">
              <a:buNone/>
              <a:defRPr sz="1320"/>
            </a:lvl3pPr>
            <a:lvl4pPr marL="1508722" indent="0">
              <a:buNone/>
              <a:defRPr sz="1100"/>
            </a:lvl4pPr>
            <a:lvl5pPr marL="2011630" indent="0">
              <a:buNone/>
              <a:defRPr sz="1100"/>
            </a:lvl5pPr>
            <a:lvl6pPr marL="2514537" indent="0">
              <a:buNone/>
              <a:defRPr sz="1100"/>
            </a:lvl6pPr>
            <a:lvl7pPr marL="3017445" indent="0">
              <a:buNone/>
              <a:defRPr sz="1100"/>
            </a:lvl7pPr>
            <a:lvl8pPr marL="3520352" indent="0">
              <a:buNone/>
              <a:defRPr sz="1100"/>
            </a:lvl8pPr>
            <a:lvl9pPr marL="4023259" indent="0">
              <a:buNone/>
              <a:defRPr sz="1100"/>
            </a:lvl9pPr>
          </a:lstStyle>
          <a:p>
            <a:pPr lvl="0"/>
            <a:r>
              <a:rPr lang="en-US" dirty="0"/>
              <a:t>Click to edit Master text styles</a:t>
            </a:r>
          </a:p>
        </p:txBody>
      </p:sp>
      <p:sp>
        <p:nvSpPr>
          <p:cNvPr id="5" name="Date Placeholder 4">
            <a:extLst>
              <a:ext uri="{FF2B5EF4-FFF2-40B4-BE49-F238E27FC236}">
                <a16:creationId xmlns:a16="http://schemas.microsoft.com/office/drawing/2014/main" id="{5C60F36A-2A8A-467C-AFD8-908BDD2A772D}"/>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6" name="Footer Placeholder 5">
            <a:extLst>
              <a:ext uri="{FF2B5EF4-FFF2-40B4-BE49-F238E27FC236}">
                <a16:creationId xmlns:a16="http://schemas.microsoft.com/office/drawing/2014/main" id="{6893D50E-07B9-41EE-A8A5-93096D9C1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3FFD8-D0D3-4670-8DC7-672179ACB392}"/>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9" name="Text Placeholder 8">
            <a:extLst>
              <a:ext uri="{FF2B5EF4-FFF2-40B4-BE49-F238E27FC236}">
                <a16:creationId xmlns:a16="http://schemas.microsoft.com/office/drawing/2014/main" id="{D59979E4-8CD1-4BA8-9A7A-DB44FA87B872}"/>
              </a:ext>
            </a:extLst>
          </p:cNvPr>
          <p:cNvSpPr>
            <a:spLocks noGrp="1"/>
          </p:cNvSpPr>
          <p:nvPr>
            <p:ph type="body" sz="quarter" idx="13" hasCustomPrompt="1"/>
          </p:nvPr>
        </p:nvSpPr>
        <p:spPr>
          <a:xfrm>
            <a:off x="7683787" y="833920"/>
            <a:ext cx="4936935" cy="674053"/>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a:t>
            </a:r>
          </a:p>
        </p:txBody>
      </p:sp>
    </p:spTree>
    <p:extLst>
      <p:ext uri="{BB962C8B-B14F-4D97-AF65-F5344CB8AC3E}">
        <p14:creationId xmlns:p14="http://schemas.microsoft.com/office/powerpoint/2010/main" val="24313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plash slide_textattop">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73900-79D9-4CE9-A5E1-724B9F9793C1}"/>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3" name="Footer Placeholder 2">
            <a:extLst>
              <a:ext uri="{FF2B5EF4-FFF2-40B4-BE49-F238E27FC236}">
                <a16:creationId xmlns:a16="http://schemas.microsoft.com/office/drawing/2014/main" id="{5C449761-5613-49D0-87E3-B64538953A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5EDC4-F02A-46FF-B38B-8FF21DC28035}"/>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7" name="Picture Placeholder 6">
            <a:extLst>
              <a:ext uri="{FF2B5EF4-FFF2-40B4-BE49-F238E27FC236}">
                <a16:creationId xmlns:a16="http://schemas.microsoft.com/office/drawing/2014/main" id="{B2B9F066-BA3D-4053-AD38-E3C53A7E6673}"/>
              </a:ext>
            </a:extLst>
          </p:cNvPr>
          <p:cNvSpPr>
            <a:spLocks noGrp="1"/>
          </p:cNvSpPr>
          <p:nvPr>
            <p:ph type="pic" sz="quarter" idx="13"/>
          </p:nvPr>
        </p:nvSpPr>
        <p:spPr>
          <a:xfrm>
            <a:off x="0" y="0"/>
            <a:ext cx="13411200" cy="7543800"/>
          </a:xfrm>
        </p:spPr>
        <p:txBody>
          <a:bodyPr/>
          <a:lstStyle/>
          <a:p>
            <a:endParaRPr lang="en-US"/>
          </a:p>
        </p:txBody>
      </p:sp>
      <p:sp>
        <p:nvSpPr>
          <p:cNvPr id="8" name="Text Placeholder 7">
            <a:extLst>
              <a:ext uri="{FF2B5EF4-FFF2-40B4-BE49-F238E27FC236}">
                <a16:creationId xmlns:a16="http://schemas.microsoft.com/office/drawing/2014/main" id="{45B4F99A-5529-49F5-ACE5-03ECFF1F41F4}"/>
              </a:ext>
            </a:extLst>
          </p:cNvPr>
          <p:cNvSpPr>
            <a:spLocks noGrp="1"/>
          </p:cNvSpPr>
          <p:nvPr>
            <p:ph type="body" sz="quarter" idx="14"/>
          </p:nvPr>
        </p:nvSpPr>
        <p:spPr>
          <a:xfrm>
            <a:off x="960438" y="1193216"/>
            <a:ext cx="11528743" cy="2108401"/>
          </a:xfrm>
        </p:spPr>
        <p:txBody>
          <a:bodyPr>
            <a:noAutofit/>
          </a:bodyPr>
          <a:lstStyle>
            <a:lvl1pPr marL="0" indent="0">
              <a:buNone/>
              <a:defRPr sz="6600">
                <a:solidFill>
                  <a:schemeClr val="bg1"/>
                </a:solidFill>
                <a:latin typeface="Avenir Heavy" panose="020B0703020203020204" pitchFamily="34" charset="0"/>
              </a:defRPr>
            </a:lvl1pPr>
            <a:lvl2pPr marL="502907" indent="0">
              <a:buNone/>
              <a:defRPr sz="4840">
                <a:solidFill>
                  <a:schemeClr val="bg1"/>
                </a:solidFill>
                <a:latin typeface="+mj-lt"/>
              </a:defRPr>
            </a:lvl2pPr>
            <a:lvl3pPr>
              <a:defRPr sz="4840">
                <a:solidFill>
                  <a:schemeClr val="bg1"/>
                </a:solidFill>
                <a:latin typeface="+mj-lt"/>
              </a:defRPr>
            </a:lvl3pPr>
            <a:lvl4pPr>
              <a:defRPr sz="4840">
                <a:solidFill>
                  <a:schemeClr val="bg1"/>
                </a:solidFill>
                <a:latin typeface="+mj-lt"/>
              </a:defRPr>
            </a:lvl4pPr>
            <a:lvl5pPr>
              <a:defRPr sz="4840">
                <a:solidFill>
                  <a:schemeClr val="bg1"/>
                </a:solidFill>
                <a:latin typeface="+mj-lt"/>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1E60110C-846C-4D6C-98BC-9745962B882A}"/>
              </a:ext>
            </a:extLst>
          </p:cNvPr>
          <p:cNvSpPr>
            <a:spLocks noGrp="1"/>
          </p:cNvSpPr>
          <p:nvPr>
            <p:ph type="body" sz="quarter" idx="15" hasCustomPrompt="1"/>
          </p:nvPr>
        </p:nvSpPr>
        <p:spPr>
          <a:xfrm>
            <a:off x="960438" y="637710"/>
            <a:ext cx="11528743" cy="677545"/>
          </a:xfrm>
        </p:spPr>
        <p:txBody>
          <a:bodyPr/>
          <a:lstStyle>
            <a:lvl1pPr>
              <a:defRPr spc="33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62483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A391-2740-4D76-8682-61EB34D527D7}"/>
              </a:ext>
            </a:extLst>
          </p:cNvPr>
          <p:cNvSpPr>
            <a:spLocks noGrp="1"/>
          </p:cNvSpPr>
          <p:nvPr>
            <p:ph type="title"/>
          </p:nvPr>
        </p:nvSpPr>
        <p:spPr>
          <a:xfrm>
            <a:off x="922020" y="1158082"/>
            <a:ext cx="11567160" cy="1108461"/>
          </a:xfrm>
        </p:spPr>
        <p:txBody>
          <a:bodyPr anchor="t"/>
          <a:lstStyle>
            <a:lvl1pPr>
              <a:defRPr b="0">
                <a:latin typeface="Avenir Heavy" panose="020B07030202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ED2F5DC-06B4-4C71-9427-297FCE3BFA8E}"/>
              </a:ext>
            </a:extLst>
          </p:cNvPr>
          <p:cNvSpPr>
            <a:spLocks noGrp="1"/>
          </p:cNvSpPr>
          <p:nvPr>
            <p:ph idx="1"/>
          </p:nvPr>
        </p:nvSpPr>
        <p:spPr>
          <a:xfrm>
            <a:off x="1683849" y="2349953"/>
            <a:ext cx="10805331" cy="4444706"/>
          </a:xfrm>
        </p:spPr>
        <p:txBody>
          <a:bodyPr/>
          <a:lstStyle>
            <a:lvl1pPr marL="0" indent="0">
              <a:buNone/>
              <a:defRPr/>
            </a:lvl1pPr>
            <a:lvl2pPr marL="502907" indent="0">
              <a:buNone/>
              <a:defRPr/>
            </a:lvl2pPr>
            <a:lvl3pPr marL="1005815" indent="0">
              <a:buNone/>
              <a:defRPr/>
            </a:lvl3pPr>
            <a:lvl4pPr marL="1508722" indent="0">
              <a:buNone/>
              <a:defRPr/>
            </a:lvl4pPr>
            <a:lvl5pPr marL="201163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056DB0-4E12-4965-A578-3D4E8A1A89DF}"/>
              </a:ext>
            </a:extLst>
          </p:cNvPr>
          <p:cNvSpPr>
            <a:spLocks noGrp="1"/>
          </p:cNvSpPr>
          <p:nvPr>
            <p:ph type="dt" sz="half" idx="10"/>
          </p:nvPr>
        </p:nvSpPr>
        <p:spPr/>
        <p:txBody>
          <a:bodyPr/>
          <a:lstStyle/>
          <a:p>
            <a:fld id="{239BD916-D3CF-4415-9D01-D1AF1EE8C84D}" type="datetimeFigureOut">
              <a:rPr lang="en-US" smtClean="0"/>
              <a:t>4/2/2024</a:t>
            </a:fld>
            <a:endParaRPr lang="en-US"/>
          </a:p>
        </p:txBody>
      </p:sp>
      <p:sp>
        <p:nvSpPr>
          <p:cNvPr id="5" name="Footer Placeholder 4">
            <a:extLst>
              <a:ext uri="{FF2B5EF4-FFF2-40B4-BE49-F238E27FC236}">
                <a16:creationId xmlns:a16="http://schemas.microsoft.com/office/drawing/2014/main" id="{291FF44B-F845-42D4-BA17-09B0BD31D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2A990-DDD0-40AF-BE1B-2499A7324497}"/>
              </a:ext>
            </a:extLst>
          </p:cNvPr>
          <p:cNvSpPr>
            <a:spLocks noGrp="1"/>
          </p:cNvSpPr>
          <p:nvPr>
            <p:ph type="sldNum" sz="quarter" idx="12"/>
          </p:nvPr>
        </p:nvSpPr>
        <p:spPr/>
        <p:txBody>
          <a:bodyPr/>
          <a:lstStyle/>
          <a:p>
            <a:fld id="{61D1F086-FDCD-4D12-A6F8-BBE5F086BCB9}" type="slidenum">
              <a:rPr lang="en-US" smtClean="0"/>
              <a:t>‹#›</a:t>
            </a:fld>
            <a:endParaRPr lang="en-US"/>
          </a:p>
        </p:txBody>
      </p:sp>
      <p:sp>
        <p:nvSpPr>
          <p:cNvPr id="8" name="Text Placeholder 7">
            <a:extLst>
              <a:ext uri="{FF2B5EF4-FFF2-40B4-BE49-F238E27FC236}">
                <a16:creationId xmlns:a16="http://schemas.microsoft.com/office/drawing/2014/main" id="{E8AB5404-C3A7-4B16-8B8D-55675EF708C1}"/>
              </a:ext>
            </a:extLst>
          </p:cNvPr>
          <p:cNvSpPr>
            <a:spLocks noGrp="1"/>
          </p:cNvSpPr>
          <p:nvPr>
            <p:ph type="body" sz="quarter" idx="13" hasCustomPrompt="1"/>
          </p:nvPr>
        </p:nvSpPr>
        <p:spPr>
          <a:xfrm>
            <a:off x="922020" y="725010"/>
            <a:ext cx="11567160" cy="433070"/>
          </a:xfrm>
        </p:spPr>
        <p:txBody>
          <a:bodyPr>
            <a:normAutofit/>
          </a:bodyPr>
          <a:lstStyle>
            <a:lvl1pPr marL="0" indent="0">
              <a:buNone/>
              <a:defRPr sz="1540" spc="331">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10830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1BFD6-0FE4-42BA-AE62-1E0DC852F0DE}"/>
              </a:ext>
            </a:extLst>
          </p:cNvPr>
          <p:cNvSpPr>
            <a:spLocks noGrp="1"/>
          </p:cNvSpPr>
          <p:nvPr>
            <p:ph type="title"/>
          </p:nvPr>
        </p:nvSpPr>
        <p:spPr>
          <a:xfrm>
            <a:off x="922020" y="401640"/>
            <a:ext cx="11567160" cy="14581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8478A-D6DF-4828-BF72-CE49E54D9611}"/>
              </a:ext>
            </a:extLst>
          </p:cNvPr>
          <p:cNvSpPr>
            <a:spLocks noGrp="1"/>
          </p:cNvSpPr>
          <p:nvPr>
            <p:ph type="body" idx="1"/>
          </p:nvPr>
        </p:nvSpPr>
        <p:spPr>
          <a:xfrm>
            <a:off x="1460329" y="2008187"/>
            <a:ext cx="11028851" cy="4786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CF60A-867B-475A-8718-1E71CE849954}"/>
              </a:ext>
            </a:extLst>
          </p:cNvPr>
          <p:cNvSpPr>
            <a:spLocks noGrp="1"/>
          </p:cNvSpPr>
          <p:nvPr>
            <p:ph type="dt" sz="half" idx="2"/>
          </p:nvPr>
        </p:nvSpPr>
        <p:spPr>
          <a:xfrm>
            <a:off x="922020" y="7819485"/>
            <a:ext cx="3017520" cy="401638"/>
          </a:xfrm>
          <a:prstGeom prst="rect">
            <a:avLst/>
          </a:prstGeom>
        </p:spPr>
        <p:txBody>
          <a:bodyPr vert="horz" lIns="91440" tIns="45720" rIns="91440" bIns="45720" rtlCol="0" anchor="ctr"/>
          <a:lstStyle>
            <a:lvl1pPr algn="l">
              <a:defRPr sz="1320">
                <a:solidFill>
                  <a:schemeClr val="tx1">
                    <a:tint val="75000"/>
                  </a:schemeClr>
                </a:solidFill>
              </a:defRPr>
            </a:lvl1pPr>
          </a:lstStyle>
          <a:p>
            <a:fld id="{239BD916-D3CF-4415-9D01-D1AF1EE8C84D}" type="datetimeFigureOut">
              <a:rPr lang="en-US" smtClean="0"/>
              <a:t>4/2/2024</a:t>
            </a:fld>
            <a:endParaRPr lang="en-US"/>
          </a:p>
        </p:txBody>
      </p:sp>
      <p:sp>
        <p:nvSpPr>
          <p:cNvPr id="5" name="Footer Placeholder 4">
            <a:extLst>
              <a:ext uri="{FF2B5EF4-FFF2-40B4-BE49-F238E27FC236}">
                <a16:creationId xmlns:a16="http://schemas.microsoft.com/office/drawing/2014/main" id="{79E71501-96BA-4C1E-9C6D-3B1A678B6179}"/>
              </a:ext>
            </a:extLst>
          </p:cNvPr>
          <p:cNvSpPr>
            <a:spLocks noGrp="1"/>
          </p:cNvSpPr>
          <p:nvPr>
            <p:ph type="ftr" sz="quarter" idx="3"/>
          </p:nvPr>
        </p:nvSpPr>
        <p:spPr>
          <a:xfrm>
            <a:off x="4442460" y="7819485"/>
            <a:ext cx="4526280" cy="40163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AF5FB4-E92F-42E5-9DA6-2565A2EB5B52}"/>
              </a:ext>
            </a:extLst>
          </p:cNvPr>
          <p:cNvSpPr>
            <a:spLocks noGrp="1"/>
          </p:cNvSpPr>
          <p:nvPr>
            <p:ph type="sldNum" sz="quarter" idx="4"/>
          </p:nvPr>
        </p:nvSpPr>
        <p:spPr>
          <a:xfrm>
            <a:off x="9471660" y="7819485"/>
            <a:ext cx="3017520" cy="401638"/>
          </a:xfrm>
          <a:prstGeom prst="rect">
            <a:avLst/>
          </a:prstGeom>
        </p:spPr>
        <p:txBody>
          <a:bodyPr vert="horz" lIns="91440" tIns="45720" rIns="91440" bIns="45720" rtlCol="0" anchor="ctr"/>
          <a:lstStyle>
            <a:lvl1pPr algn="r">
              <a:defRPr sz="1320">
                <a:solidFill>
                  <a:schemeClr val="tx1">
                    <a:tint val="75000"/>
                  </a:schemeClr>
                </a:solidFill>
              </a:defRPr>
            </a:lvl1pPr>
          </a:lstStyle>
          <a:p>
            <a:fld id="{61D1F086-FDCD-4D12-A6F8-BBE5F086BCB9}" type="slidenum">
              <a:rPr lang="en-US" smtClean="0"/>
              <a:t>‹#›</a:t>
            </a:fld>
            <a:endParaRPr lang="en-US"/>
          </a:p>
        </p:txBody>
      </p:sp>
    </p:spTree>
    <p:extLst>
      <p:ext uri="{BB962C8B-B14F-4D97-AF65-F5344CB8AC3E}">
        <p14:creationId xmlns:p14="http://schemas.microsoft.com/office/powerpoint/2010/main" val="130408195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83" r:id="rId8"/>
    <p:sldLayoutId id="2147483778" r:id="rId9"/>
    <p:sldLayoutId id="2147483779" r:id="rId10"/>
    <p:sldLayoutId id="2147483780" r:id="rId11"/>
    <p:sldLayoutId id="2147483785" r:id="rId12"/>
    <p:sldLayoutId id="2147483781"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 id="2147483896" r:id="rId24"/>
  </p:sldLayoutIdLst>
  <p:txStyles>
    <p:titleStyle>
      <a:lvl1pPr algn="l" defTabSz="1005815" rtl="0" eaLnBrk="1" latinLnBrk="0" hangingPunct="1">
        <a:lnSpc>
          <a:spcPct val="90000"/>
        </a:lnSpc>
        <a:spcBef>
          <a:spcPct val="0"/>
        </a:spcBef>
        <a:buNone/>
        <a:defRPr sz="4840" b="0" kern="1200">
          <a:solidFill>
            <a:schemeClr val="tx1"/>
          </a:solidFill>
          <a:latin typeface="Avenir Heavy" panose="020B0703020203020204" pitchFamily="34" charset="0"/>
          <a:ea typeface="+mj-ea"/>
          <a:cs typeface="+mj-cs"/>
        </a:defRPr>
      </a:lvl1pPr>
    </p:titleStyle>
    <p:bodyStyle>
      <a:lvl1pPr marL="0" indent="0" algn="l" defTabSz="1005815" rtl="0" eaLnBrk="1" latinLnBrk="0" hangingPunct="1">
        <a:lnSpc>
          <a:spcPct val="90000"/>
        </a:lnSpc>
        <a:spcBef>
          <a:spcPts val="1100"/>
        </a:spcBef>
        <a:buFont typeface="Arial" panose="020B0604020202020204" pitchFamily="34" charset="0"/>
        <a:buNone/>
        <a:defRPr sz="1980" kern="1200">
          <a:solidFill>
            <a:schemeClr val="tx1"/>
          </a:solidFill>
          <a:latin typeface="+mn-lt"/>
          <a:ea typeface="+mn-ea"/>
          <a:cs typeface="+mn-cs"/>
        </a:defRPr>
      </a:lvl1pPr>
      <a:lvl2pPr marL="502907" indent="0" algn="l" defTabSz="1005815" rtl="0" eaLnBrk="1" latinLnBrk="0" hangingPunct="1">
        <a:lnSpc>
          <a:spcPct val="90000"/>
        </a:lnSpc>
        <a:spcBef>
          <a:spcPts val="551"/>
        </a:spcBef>
        <a:buFont typeface="Arial" panose="020B0604020202020204" pitchFamily="34" charset="0"/>
        <a:buNone/>
        <a:defRPr sz="1760" kern="1200">
          <a:solidFill>
            <a:schemeClr val="tx1"/>
          </a:solidFill>
          <a:latin typeface="+mn-lt"/>
          <a:ea typeface="+mn-ea"/>
          <a:cs typeface="+mn-cs"/>
        </a:defRPr>
      </a:lvl2pPr>
      <a:lvl3pPr marL="1005815" indent="0" algn="l" defTabSz="1005815" rtl="0" eaLnBrk="1" latinLnBrk="0" hangingPunct="1">
        <a:lnSpc>
          <a:spcPct val="90000"/>
        </a:lnSpc>
        <a:spcBef>
          <a:spcPts val="551"/>
        </a:spcBef>
        <a:buFont typeface="Arial" panose="020B0604020202020204" pitchFamily="34" charset="0"/>
        <a:buNone/>
        <a:defRPr sz="1540" kern="1200">
          <a:solidFill>
            <a:schemeClr val="tx1"/>
          </a:solidFill>
          <a:latin typeface="+mn-lt"/>
          <a:ea typeface="+mn-ea"/>
          <a:cs typeface="+mn-cs"/>
        </a:defRPr>
      </a:lvl3pPr>
      <a:lvl4pPr marL="1508722" indent="0" algn="l" defTabSz="1005815" rtl="0" eaLnBrk="1" latinLnBrk="0" hangingPunct="1">
        <a:lnSpc>
          <a:spcPct val="90000"/>
        </a:lnSpc>
        <a:spcBef>
          <a:spcPts val="551"/>
        </a:spcBef>
        <a:buFont typeface="Arial" panose="020B0604020202020204" pitchFamily="34" charset="0"/>
        <a:buNone/>
        <a:defRPr sz="1320" kern="1200">
          <a:solidFill>
            <a:schemeClr val="tx1"/>
          </a:solidFill>
          <a:latin typeface="+mn-lt"/>
          <a:ea typeface="+mn-ea"/>
          <a:cs typeface="+mn-cs"/>
        </a:defRPr>
      </a:lvl4pPr>
      <a:lvl5pPr marL="2011630" indent="0" algn="l" defTabSz="1005815" rtl="0" eaLnBrk="1" latinLnBrk="0" hangingPunct="1">
        <a:lnSpc>
          <a:spcPct val="90000"/>
        </a:lnSpc>
        <a:spcBef>
          <a:spcPts val="551"/>
        </a:spcBef>
        <a:buFont typeface="Arial" panose="020B0604020202020204" pitchFamily="34" charset="0"/>
        <a:buNone/>
        <a:defRPr sz="1100" kern="1200">
          <a:solidFill>
            <a:schemeClr val="tx1"/>
          </a:solidFill>
          <a:latin typeface="+mn-lt"/>
          <a:ea typeface="+mn-ea"/>
          <a:cs typeface="+mn-cs"/>
        </a:defRPr>
      </a:lvl5pPr>
      <a:lvl6pPr marL="2765991" indent="-251454" algn="l" defTabSz="1005815"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6pPr>
      <a:lvl7pPr marL="3268898" indent="-251454" algn="l" defTabSz="1005815"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7pPr>
      <a:lvl8pPr marL="3771806" indent="-251454" algn="l" defTabSz="1005815"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8pPr>
      <a:lvl9pPr marL="4274713" indent="-251454" algn="l" defTabSz="1005815"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15" rtl="0" eaLnBrk="1" latinLnBrk="0" hangingPunct="1">
        <a:defRPr sz="1980" kern="1200">
          <a:solidFill>
            <a:schemeClr val="tx1"/>
          </a:solidFill>
          <a:latin typeface="+mn-lt"/>
          <a:ea typeface="+mn-ea"/>
          <a:cs typeface="+mn-cs"/>
        </a:defRPr>
      </a:lvl1pPr>
      <a:lvl2pPr marL="502907" algn="l" defTabSz="1005815" rtl="0" eaLnBrk="1" latinLnBrk="0" hangingPunct="1">
        <a:defRPr sz="1980" kern="1200">
          <a:solidFill>
            <a:schemeClr val="tx1"/>
          </a:solidFill>
          <a:latin typeface="+mn-lt"/>
          <a:ea typeface="+mn-ea"/>
          <a:cs typeface="+mn-cs"/>
        </a:defRPr>
      </a:lvl2pPr>
      <a:lvl3pPr marL="1005815" algn="l" defTabSz="1005815" rtl="0" eaLnBrk="1" latinLnBrk="0" hangingPunct="1">
        <a:defRPr sz="1980" kern="1200">
          <a:solidFill>
            <a:schemeClr val="tx1"/>
          </a:solidFill>
          <a:latin typeface="+mn-lt"/>
          <a:ea typeface="+mn-ea"/>
          <a:cs typeface="+mn-cs"/>
        </a:defRPr>
      </a:lvl3pPr>
      <a:lvl4pPr marL="1508722" algn="l" defTabSz="1005815" rtl="0" eaLnBrk="1" latinLnBrk="0" hangingPunct="1">
        <a:defRPr sz="1980" kern="1200">
          <a:solidFill>
            <a:schemeClr val="tx1"/>
          </a:solidFill>
          <a:latin typeface="+mn-lt"/>
          <a:ea typeface="+mn-ea"/>
          <a:cs typeface="+mn-cs"/>
        </a:defRPr>
      </a:lvl4pPr>
      <a:lvl5pPr marL="2011630" algn="l" defTabSz="1005815" rtl="0" eaLnBrk="1" latinLnBrk="0" hangingPunct="1">
        <a:defRPr sz="1980" kern="1200">
          <a:solidFill>
            <a:schemeClr val="tx1"/>
          </a:solidFill>
          <a:latin typeface="+mn-lt"/>
          <a:ea typeface="+mn-ea"/>
          <a:cs typeface="+mn-cs"/>
        </a:defRPr>
      </a:lvl5pPr>
      <a:lvl6pPr marL="2514537" algn="l" defTabSz="1005815" rtl="0" eaLnBrk="1" latinLnBrk="0" hangingPunct="1">
        <a:defRPr sz="1980" kern="1200">
          <a:solidFill>
            <a:schemeClr val="tx1"/>
          </a:solidFill>
          <a:latin typeface="+mn-lt"/>
          <a:ea typeface="+mn-ea"/>
          <a:cs typeface="+mn-cs"/>
        </a:defRPr>
      </a:lvl6pPr>
      <a:lvl7pPr marL="3017445" algn="l" defTabSz="1005815" rtl="0" eaLnBrk="1" latinLnBrk="0" hangingPunct="1">
        <a:defRPr sz="1980" kern="1200">
          <a:solidFill>
            <a:schemeClr val="tx1"/>
          </a:solidFill>
          <a:latin typeface="+mn-lt"/>
          <a:ea typeface="+mn-ea"/>
          <a:cs typeface="+mn-cs"/>
        </a:defRPr>
      </a:lvl7pPr>
      <a:lvl8pPr marL="3520352" algn="l" defTabSz="1005815" rtl="0" eaLnBrk="1" latinLnBrk="0" hangingPunct="1">
        <a:defRPr sz="1980" kern="1200">
          <a:solidFill>
            <a:schemeClr val="tx1"/>
          </a:solidFill>
          <a:latin typeface="+mn-lt"/>
          <a:ea typeface="+mn-ea"/>
          <a:cs typeface="+mn-cs"/>
        </a:defRPr>
      </a:lvl8pPr>
      <a:lvl9pPr marL="4023259" algn="l" defTabSz="1005815"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3AD799D6.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high angle view of a city&#10;&#10;Description automatically generated with low confidence">
            <a:extLst>
              <a:ext uri="{FF2B5EF4-FFF2-40B4-BE49-F238E27FC236}">
                <a16:creationId xmlns:a16="http://schemas.microsoft.com/office/drawing/2014/main" id="{25272EAB-50AB-4A1C-BDEB-505CB6D97D2B}"/>
              </a:ext>
            </a:extLst>
          </p:cNvPr>
          <p:cNvPicPr>
            <a:picLocks noGrp="1" noChangeAspect="1"/>
          </p:cNvPicPr>
          <p:nvPr>
            <p:ph type="pic" sz="quarter" idx="13"/>
          </p:nvPr>
        </p:nvPicPr>
        <p:blipFill>
          <a:blip r:embed="rId4">
            <a:alphaModFix amt="50000"/>
          </a:blip>
          <a:srcRect l="61" r="61"/>
          <a:stretch>
            <a:fillRect/>
          </a:stretch>
        </p:blipFill>
        <p:spPr>
          <a:xfrm>
            <a:off x="0" y="6626"/>
            <a:ext cx="13411200" cy="7543800"/>
          </a:xfrm>
        </p:spPr>
      </p:pic>
      <p:sp>
        <p:nvSpPr>
          <p:cNvPr id="2" name="Text Placeholder 1">
            <a:extLst>
              <a:ext uri="{FF2B5EF4-FFF2-40B4-BE49-F238E27FC236}">
                <a16:creationId xmlns:a16="http://schemas.microsoft.com/office/drawing/2014/main" id="{FA90645B-7217-4782-8495-6A20701EF4A7}"/>
              </a:ext>
            </a:extLst>
          </p:cNvPr>
          <p:cNvSpPr>
            <a:spLocks noGrp="1"/>
          </p:cNvSpPr>
          <p:nvPr>
            <p:ph type="body" sz="quarter" idx="14"/>
          </p:nvPr>
        </p:nvSpPr>
        <p:spPr/>
        <p:txBody>
          <a:bodyPr>
            <a:normAutofit/>
          </a:bodyPr>
          <a:lstStyle/>
          <a:p>
            <a:r>
              <a:rPr lang="en-US" dirty="0"/>
              <a:t>Liberty, SC</a:t>
            </a:r>
          </a:p>
        </p:txBody>
      </p:sp>
      <p:sp>
        <p:nvSpPr>
          <p:cNvPr id="4" name="Text Placeholder 3">
            <a:extLst>
              <a:ext uri="{FF2B5EF4-FFF2-40B4-BE49-F238E27FC236}">
                <a16:creationId xmlns:a16="http://schemas.microsoft.com/office/drawing/2014/main" id="{0BDDEF06-ACF4-4FE2-AB31-9A7FE150A572}"/>
              </a:ext>
            </a:extLst>
          </p:cNvPr>
          <p:cNvSpPr>
            <a:spLocks noGrp="1"/>
          </p:cNvSpPr>
          <p:nvPr>
            <p:ph type="body" sz="quarter" idx="15"/>
          </p:nvPr>
        </p:nvSpPr>
        <p:spPr/>
        <p:txBody>
          <a:bodyPr/>
          <a:lstStyle/>
          <a:p>
            <a:r>
              <a:rPr lang="en-US" dirty="0"/>
              <a:t>Retail Recruitment Update</a:t>
            </a:r>
          </a:p>
        </p:txBody>
      </p:sp>
      <p:pic>
        <p:nvPicPr>
          <p:cNvPr id="3" name="Picture 2" descr="Graphical user interface&#10;&#10;Description automatically generated with low confidence">
            <a:extLst>
              <a:ext uri="{FF2B5EF4-FFF2-40B4-BE49-F238E27FC236}">
                <a16:creationId xmlns:a16="http://schemas.microsoft.com/office/drawing/2014/main" id="{26051ABE-4589-6F78-799F-778E6451884A}"/>
              </a:ext>
            </a:extLst>
          </p:cNvPr>
          <p:cNvPicPr>
            <a:picLocks noChangeAspect="1"/>
          </p:cNvPicPr>
          <p:nvPr/>
        </p:nvPicPr>
        <p:blipFill>
          <a:blip r:embed="rId5"/>
          <a:stretch>
            <a:fillRect/>
          </a:stretch>
        </p:blipFill>
        <p:spPr>
          <a:xfrm>
            <a:off x="1124586" y="2896966"/>
            <a:ext cx="4480273" cy="1493425"/>
          </a:xfrm>
          <a:prstGeom prst="rect">
            <a:avLst/>
          </a:prstGeom>
        </p:spPr>
      </p:pic>
    </p:spTree>
    <p:extLst>
      <p:ext uri="{BB962C8B-B14F-4D97-AF65-F5344CB8AC3E}">
        <p14:creationId xmlns:p14="http://schemas.microsoft.com/office/powerpoint/2010/main" val="98720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C7020-3573-49D0-9B76-37CBB9FB221F}"/>
              </a:ext>
            </a:extLst>
          </p:cNvPr>
          <p:cNvSpPr>
            <a:spLocks noGrp="1"/>
          </p:cNvSpPr>
          <p:nvPr>
            <p:ph type="body" sz="quarter" idx="14"/>
          </p:nvPr>
        </p:nvSpPr>
        <p:spPr/>
        <p:txBody>
          <a:bodyPr/>
          <a:lstStyle/>
          <a:p>
            <a:endParaRPr lang="en-US"/>
          </a:p>
        </p:txBody>
      </p:sp>
      <p:sp>
        <p:nvSpPr>
          <p:cNvPr id="11" name="Text Placeholder 24">
            <a:extLst>
              <a:ext uri="{FF2B5EF4-FFF2-40B4-BE49-F238E27FC236}">
                <a16:creationId xmlns:a16="http://schemas.microsoft.com/office/drawing/2014/main" id="{851D288D-5ED2-4A0B-B371-6CFE88C7FB6A}"/>
              </a:ext>
            </a:extLst>
          </p:cNvPr>
          <p:cNvSpPr txBox="1">
            <a:spLocks/>
          </p:cNvSpPr>
          <p:nvPr/>
        </p:nvSpPr>
        <p:spPr>
          <a:xfrm>
            <a:off x="863849" y="196972"/>
            <a:ext cx="8520181" cy="571116"/>
          </a:xfrm>
          <a:prstGeom prst="rect">
            <a:avLst/>
          </a:prstGeom>
        </p:spPr>
        <p:txBody>
          <a:bodyPr vert="horz" lIns="68580" tIns="34291" rIns="68580" bIns="34291" rtlCol="0">
            <a:noAutofit/>
          </a:bodyPr>
          <a:lstStyle>
            <a:lvl1pPr marL="0" indent="0" algn="l" defTabSz="777240" rtl="0" eaLnBrk="1" latinLnBrk="0" hangingPunct="1">
              <a:lnSpc>
                <a:spcPct val="90000"/>
              </a:lnSpc>
              <a:spcBef>
                <a:spcPts val="850"/>
              </a:spcBef>
              <a:buFont typeface="Arial" panose="020B0604020202020204" pitchFamily="34" charset="0"/>
              <a:buNone/>
              <a:defRPr sz="1200" kern="1200">
                <a:solidFill>
                  <a:schemeClr val="bg2">
                    <a:lumMod val="75000"/>
                  </a:schemeClr>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400" dirty="0">
                <a:solidFill>
                  <a:schemeClr val="bg1"/>
                </a:solidFill>
                <a:latin typeface="Avenir" panose="020B0503020203020204" pitchFamily="34" charset="0"/>
              </a:rPr>
              <a:t>Liberty, SC Notes – Active Recruitment Prospects</a:t>
            </a:r>
            <a:endParaRPr lang="en-US" sz="2400" dirty="0"/>
          </a:p>
        </p:txBody>
      </p:sp>
      <p:sp>
        <p:nvSpPr>
          <p:cNvPr id="4" name="Rectangle 3">
            <a:extLst>
              <a:ext uri="{FF2B5EF4-FFF2-40B4-BE49-F238E27FC236}">
                <a16:creationId xmlns:a16="http://schemas.microsoft.com/office/drawing/2014/main" id="{EAD5C71A-53BC-2E60-BDCB-2A8B7EE3186E}"/>
              </a:ext>
            </a:extLst>
          </p:cNvPr>
          <p:cNvSpPr/>
          <p:nvPr/>
        </p:nvSpPr>
        <p:spPr>
          <a:xfrm>
            <a:off x="9714155" y="196972"/>
            <a:ext cx="3251207" cy="351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94C7F4-A079-84E3-F66A-926751695BAB}"/>
              </a:ext>
            </a:extLst>
          </p:cNvPr>
          <p:cNvSpPr txBox="1"/>
          <p:nvPr/>
        </p:nvSpPr>
        <p:spPr>
          <a:xfrm>
            <a:off x="584562" y="1194099"/>
            <a:ext cx="12380800" cy="646331"/>
          </a:xfrm>
          <a:prstGeom prst="rect">
            <a:avLst/>
          </a:prstGeom>
          <a:noFill/>
        </p:spPr>
        <p:txBody>
          <a:bodyPr wrap="square" rtlCol="0">
            <a:spAutoFit/>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7275B41F-961E-A7CF-5360-153F2F4F44B4}"/>
              </a:ext>
            </a:extLst>
          </p:cNvPr>
          <p:cNvSpPr txBox="1"/>
          <p:nvPr/>
        </p:nvSpPr>
        <p:spPr>
          <a:xfrm>
            <a:off x="584564" y="1032734"/>
            <a:ext cx="7429884" cy="6340197"/>
          </a:xfrm>
          <a:prstGeom prst="rect">
            <a:avLst/>
          </a:prstGeom>
          <a:noFill/>
        </p:spPr>
        <p:txBody>
          <a:bodyPr wrap="square" rtlCol="0">
            <a:spAutoFit/>
          </a:bodyPr>
          <a:lstStyle/>
          <a:p>
            <a:pPr marL="285750" indent="-285750">
              <a:buFont typeface="Arial" panose="020B0604020202020204" pitchFamily="34" charset="0"/>
              <a:buChar char="•"/>
            </a:pPr>
            <a:r>
              <a:rPr lang="en-US" sz="1400" b="1" i="1" dirty="0"/>
              <a:t>New Fast-Casual Concept: </a:t>
            </a:r>
            <a:r>
              <a:rPr lang="en-US" sz="1400" dirty="0"/>
              <a:t>This new concept is actively seeking franchisees in South Carolina and are aggressively filling their pipeline in 2024. Our team continues to promote opportunities in Liberty.</a:t>
            </a:r>
          </a:p>
          <a:p>
            <a:pPr marL="285750" indent="-285750">
              <a:buFont typeface="Arial" panose="020B0604020202020204" pitchFamily="34" charset="0"/>
              <a:buChar char="•"/>
            </a:pPr>
            <a:r>
              <a:rPr lang="en-US" sz="1400" b="1" i="1" dirty="0"/>
              <a:t>Full-Service Sports Bar &amp; Grill: </a:t>
            </a:r>
            <a:r>
              <a:rPr lang="en-US" sz="1400" dirty="0"/>
              <a:t>Brand has recently turned over their corporate real estate department. They like proximity to large state universities, and we continue to promote the Liberty market to their new real estate team.</a:t>
            </a:r>
          </a:p>
          <a:p>
            <a:pPr marL="285750" indent="-285750">
              <a:buFont typeface="Arial" panose="020B0604020202020204" pitchFamily="34" charset="0"/>
              <a:buChar char="•"/>
            </a:pPr>
            <a:r>
              <a:rPr lang="en-US" sz="1400" b="1" i="1" dirty="0"/>
              <a:t>National Convenience Store: </a:t>
            </a:r>
            <a:r>
              <a:rPr lang="en-US" sz="1400" dirty="0"/>
              <a:t>Legendary east coast convenience store brand is actively expanding in the Carolinas. They are focused on major interstates first and in 2024 they are pushing into a number of I-95 markets in North Carolina. However, their team has confirmed with us that in 2025 they will focus on South Carolina and then beyond they will begin growing beyond the major interstate routes. We are working now to keep Liberty on their radar so that when the time is right, they will be familiar with the market.</a:t>
            </a:r>
          </a:p>
          <a:p>
            <a:pPr marL="285750" indent="-285750">
              <a:buFont typeface="Arial" panose="020B0604020202020204" pitchFamily="34" charset="0"/>
              <a:buChar char="•"/>
            </a:pPr>
            <a:r>
              <a:rPr lang="en-US" sz="1400" b="1" i="1" dirty="0"/>
              <a:t>National Donut QSR: </a:t>
            </a:r>
            <a:r>
              <a:rPr lang="en-US" sz="1400" dirty="0"/>
              <a:t>This Texas-based brand is actively looking for additional franchisees in South Carolina. They have a REDACTED franchisee looking for opportunities and we are working directly with the corporate team to help them analyze Liberty.</a:t>
            </a:r>
          </a:p>
          <a:p>
            <a:pPr marL="285750" indent="-285750">
              <a:buFont typeface="Arial" panose="020B0604020202020204" pitchFamily="34" charset="0"/>
              <a:buChar char="•"/>
            </a:pPr>
            <a:r>
              <a:rPr lang="en-US" sz="1400" b="1" i="1" dirty="0"/>
              <a:t>Regional Carwash Brand: </a:t>
            </a:r>
            <a:r>
              <a:rPr lang="en-US" sz="1400" dirty="0"/>
              <a:t>This brand, like many other carwash brands, is aggressively growing across the Carolinas region and the southeast. We are working directly with the corporate real estate team to assist with market data &amp; traffic intel for the Liberty trade area.</a:t>
            </a:r>
          </a:p>
          <a:p>
            <a:pPr marL="285750" indent="-285750">
              <a:buFont typeface="Arial" panose="020B0604020202020204" pitchFamily="34" charset="0"/>
              <a:buChar char="•"/>
            </a:pPr>
            <a:r>
              <a:rPr lang="en-US" sz="1400" b="1" i="1" dirty="0"/>
              <a:t>National Auto Parts Retailer: </a:t>
            </a:r>
            <a:r>
              <a:rPr lang="en-US" sz="1400" dirty="0"/>
              <a:t>Brand represents a clear gap in the trade area. They are currently reviewing market data &amp; demographics and we look forward to getting their feedback on the market.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pic>
        <p:nvPicPr>
          <p:cNvPr id="3074" name="Picture 2" descr="Smalls Sliders | Thibodaux LA">
            <a:extLst>
              <a:ext uri="{FF2B5EF4-FFF2-40B4-BE49-F238E27FC236}">
                <a16:creationId xmlns:a16="http://schemas.microsoft.com/office/drawing/2014/main" id="{063806D0-47B6-CF86-21FA-93E8F4AD4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155" y="768088"/>
            <a:ext cx="2035548" cy="20355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wa Logo and symbol, meaning, history, PNG, brand">
            <a:extLst>
              <a:ext uri="{FF2B5EF4-FFF2-40B4-BE49-F238E27FC236}">
                <a16:creationId xmlns:a16="http://schemas.microsoft.com/office/drawing/2014/main" id="{3833467C-74EB-E05A-F306-D1ABADFB8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771" y="2884016"/>
            <a:ext cx="3374314" cy="18980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hipley Do-Nuts – Do-Happy">
            <a:extLst>
              <a:ext uri="{FF2B5EF4-FFF2-40B4-BE49-F238E27FC236}">
                <a16:creationId xmlns:a16="http://schemas.microsoft.com/office/drawing/2014/main" id="{35B3327F-0800-1A90-7A81-037C586C4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8060" y="4862448"/>
            <a:ext cx="2147737" cy="20477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F12315-392D-2349-531F-3B5A54B6205D}"/>
              </a:ext>
            </a:extLst>
          </p:cNvPr>
          <p:cNvSpPr txBox="1"/>
          <p:nvPr/>
        </p:nvSpPr>
        <p:spPr>
          <a:xfrm>
            <a:off x="8823278" y="682388"/>
            <a:ext cx="3724073" cy="6305266"/>
          </a:xfrm>
          <a:prstGeom prst="rect">
            <a:avLst/>
          </a:prstGeom>
          <a:solidFill>
            <a:schemeClr val="accent2"/>
          </a:solidFill>
        </p:spPr>
        <p:txBody>
          <a:bodyPr wrap="square" rtlCol="0">
            <a:spAutoFit/>
          </a:bodyPr>
          <a:lstStyle/>
          <a:p>
            <a:endParaRPr lang="en-US" dirty="0"/>
          </a:p>
        </p:txBody>
      </p:sp>
    </p:spTree>
    <p:extLst>
      <p:ext uri="{BB962C8B-B14F-4D97-AF65-F5344CB8AC3E}">
        <p14:creationId xmlns:p14="http://schemas.microsoft.com/office/powerpoint/2010/main" val="39149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C7020-3573-49D0-9B76-37CBB9FB221F}"/>
              </a:ext>
            </a:extLst>
          </p:cNvPr>
          <p:cNvSpPr>
            <a:spLocks noGrp="1"/>
          </p:cNvSpPr>
          <p:nvPr>
            <p:ph type="body" sz="quarter" idx="14"/>
          </p:nvPr>
        </p:nvSpPr>
        <p:spPr/>
        <p:txBody>
          <a:bodyPr/>
          <a:lstStyle/>
          <a:p>
            <a:endParaRPr lang="en-US"/>
          </a:p>
        </p:txBody>
      </p:sp>
      <p:sp>
        <p:nvSpPr>
          <p:cNvPr id="11" name="Text Placeholder 24">
            <a:extLst>
              <a:ext uri="{FF2B5EF4-FFF2-40B4-BE49-F238E27FC236}">
                <a16:creationId xmlns:a16="http://schemas.microsoft.com/office/drawing/2014/main" id="{851D288D-5ED2-4A0B-B371-6CFE88C7FB6A}"/>
              </a:ext>
            </a:extLst>
          </p:cNvPr>
          <p:cNvSpPr txBox="1">
            <a:spLocks/>
          </p:cNvSpPr>
          <p:nvPr/>
        </p:nvSpPr>
        <p:spPr>
          <a:xfrm>
            <a:off x="863849" y="196972"/>
            <a:ext cx="8520181" cy="571116"/>
          </a:xfrm>
          <a:prstGeom prst="rect">
            <a:avLst/>
          </a:prstGeom>
        </p:spPr>
        <p:txBody>
          <a:bodyPr vert="horz" lIns="68580" tIns="34291" rIns="68580" bIns="34291" rtlCol="0">
            <a:noAutofit/>
          </a:bodyPr>
          <a:lstStyle>
            <a:lvl1pPr marL="0" indent="0" algn="l" defTabSz="777240" rtl="0" eaLnBrk="1" latinLnBrk="0" hangingPunct="1">
              <a:lnSpc>
                <a:spcPct val="90000"/>
              </a:lnSpc>
              <a:spcBef>
                <a:spcPts val="850"/>
              </a:spcBef>
              <a:buFont typeface="Arial" panose="020B0604020202020204" pitchFamily="34" charset="0"/>
              <a:buNone/>
              <a:defRPr sz="1200" kern="1200">
                <a:solidFill>
                  <a:schemeClr val="bg2">
                    <a:lumMod val="75000"/>
                  </a:schemeClr>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400" dirty="0">
                <a:solidFill>
                  <a:schemeClr val="bg1"/>
                </a:solidFill>
                <a:latin typeface="Avenir" panose="020B0503020203020204" pitchFamily="34" charset="0"/>
              </a:rPr>
              <a:t>Liberty, SC Notes – Active Recruitment Prospects</a:t>
            </a:r>
            <a:endParaRPr lang="en-US" sz="2400" dirty="0"/>
          </a:p>
        </p:txBody>
      </p:sp>
      <p:sp>
        <p:nvSpPr>
          <p:cNvPr id="4" name="Rectangle 3">
            <a:extLst>
              <a:ext uri="{FF2B5EF4-FFF2-40B4-BE49-F238E27FC236}">
                <a16:creationId xmlns:a16="http://schemas.microsoft.com/office/drawing/2014/main" id="{EAD5C71A-53BC-2E60-BDCB-2A8B7EE3186E}"/>
              </a:ext>
            </a:extLst>
          </p:cNvPr>
          <p:cNvSpPr/>
          <p:nvPr/>
        </p:nvSpPr>
        <p:spPr>
          <a:xfrm>
            <a:off x="9714155" y="196972"/>
            <a:ext cx="3251207" cy="351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94C7F4-A079-84E3-F66A-926751695BAB}"/>
              </a:ext>
            </a:extLst>
          </p:cNvPr>
          <p:cNvSpPr txBox="1"/>
          <p:nvPr/>
        </p:nvSpPr>
        <p:spPr>
          <a:xfrm>
            <a:off x="584562" y="1194099"/>
            <a:ext cx="12380800" cy="646331"/>
          </a:xfrm>
          <a:prstGeom prst="rect">
            <a:avLst/>
          </a:prstGeom>
          <a:noFill/>
        </p:spPr>
        <p:txBody>
          <a:bodyPr wrap="square" rtlCol="0">
            <a:spAutoFit/>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7275B41F-961E-A7CF-5360-153F2F4F44B4}"/>
              </a:ext>
            </a:extLst>
          </p:cNvPr>
          <p:cNvSpPr txBox="1"/>
          <p:nvPr/>
        </p:nvSpPr>
        <p:spPr>
          <a:xfrm>
            <a:off x="584563" y="1032734"/>
            <a:ext cx="6902759" cy="6986528"/>
          </a:xfrm>
          <a:prstGeom prst="rect">
            <a:avLst/>
          </a:prstGeom>
          <a:noFill/>
        </p:spPr>
        <p:txBody>
          <a:bodyPr wrap="square" rtlCol="0">
            <a:spAutoFit/>
          </a:bodyPr>
          <a:lstStyle/>
          <a:p>
            <a:pPr marL="285750" indent="-285750">
              <a:buFont typeface="Arial" panose="020B0604020202020204" pitchFamily="34" charset="0"/>
              <a:buChar char="•"/>
            </a:pPr>
            <a:r>
              <a:rPr lang="en-US" sz="1400" b="1" i="1" dirty="0"/>
              <a:t>National Burger &amp; Ice Cream QSR: </a:t>
            </a:r>
            <a:r>
              <a:rPr lang="en-US" sz="1400" dirty="0"/>
              <a:t>Retailer’s corporate real estate team has consistently provided favorable feedback about the Liberty market since the beginning of our recruitment phase. They are actively working with a pool of potential franchisees that could be a part of a Liberty development plan. They’ve asked that the Retail Strategies team continue to provide them with opportunities in the market as they work through their franchising process.</a:t>
            </a:r>
          </a:p>
          <a:p>
            <a:pPr marL="285750" indent="-285750">
              <a:buFont typeface="Arial" panose="020B0604020202020204" pitchFamily="34" charset="0"/>
              <a:buChar char="•"/>
            </a:pPr>
            <a:r>
              <a:rPr lang="en-US" sz="1400" b="1" i="1" dirty="0"/>
              <a:t>National Burger QSR: </a:t>
            </a:r>
            <a:r>
              <a:rPr lang="en-US" sz="1400" dirty="0"/>
              <a:t>Brand’s real estate team is still reviewing market data and some initial sites. We are staying in touch to get their feedback as soon as possible.</a:t>
            </a:r>
          </a:p>
          <a:p>
            <a:pPr marL="285750" indent="-285750">
              <a:buFont typeface="Arial" panose="020B0604020202020204" pitchFamily="34" charset="0"/>
              <a:buChar char="•"/>
            </a:pPr>
            <a:r>
              <a:rPr lang="en-US" sz="1400" b="1" i="1" dirty="0"/>
              <a:t>Hotel Developer: </a:t>
            </a:r>
            <a:r>
              <a:rPr lang="en-US" sz="1400" dirty="0"/>
              <a:t>Florida-based developer who is primarily focused on suite style hotels, has expressed interest in the market due to the proximity to Clemson University. They have developed several REDACTED and REDACTED in Florida, North Carolina, and Tennessee.</a:t>
            </a:r>
          </a:p>
          <a:p>
            <a:pPr marL="285750" indent="-285750">
              <a:buFont typeface="Arial" panose="020B0604020202020204" pitchFamily="34" charset="0"/>
              <a:buChar char="•"/>
            </a:pPr>
            <a:r>
              <a:rPr lang="en-US" sz="1400" b="1" i="1" dirty="0"/>
              <a:t>Regional Auto Service Provider: </a:t>
            </a:r>
            <a:r>
              <a:rPr lang="en-US" sz="1400" dirty="0"/>
              <a:t>This brand continues to expand. They are currently reviewing market data &amp; demographics to see if the market is viable for their concept. We are staying in touch to get additional feedback.</a:t>
            </a:r>
          </a:p>
          <a:p>
            <a:endParaRPr lang="en-US" sz="1400" dirty="0"/>
          </a:p>
          <a:p>
            <a:r>
              <a:rPr lang="en-US" sz="1400" b="1" i="1" dirty="0"/>
              <a:t>Additional Prospects, Awaiting Feedback:</a:t>
            </a:r>
          </a:p>
          <a:p>
            <a:pPr marL="285750" indent="-285750">
              <a:buFont typeface="Arial" panose="020B0604020202020204" pitchFamily="34" charset="0"/>
              <a:buChar char="•"/>
            </a:pPr>
            <a:r>
              <a:rPr lang="en-US" sz="1400" dirty="0"/>
              <a:t>National Carwash</a:t>
            </a:r>
          </a:p>
          <a:p>
            <a:pPr marL="285750" indent="-285750">
              <a:buFont typeface="Arial" panose="020B0604020202020204" pitchFamily="34" charset="0"/>
              <a:buChar char="•"/>
            </a:pPr>
            <a:r>
              <a:rPr lang="en-US" sz="1400" dirty="0"/>
              <a:t>National Coffee QSR</a:t>
            </a:r>
          </a:p>
          <a:p>
            <a:pPr marL="285750" indent="-285750">
              <a:buFont typeface="Arial" panose="020B0604020202020204" pitchFamily="34" charset="0"/>
              <a:buChar char="•"/>
            </a:pPr>
            <a:r>
              <a:rPr lang="en-US" sz="1400" dirty="0"/>
              <a:t>National Dental Provider</a:t>
            </a:r>
          </a:p>
          <a:p>
            <a:pPr marL="285750" indent="-285750">
              <a:buFont typeface="Arial" panose="020B0604020202020204" pitchFamily="34" charset="0"/>
              <a:buChar char="•"/>
            </a:pPr>
            <a:r>
              <a:rPr lang="en-US" sz="1400" dirty="0"/>
              <a:t>National Dental Provider</a:t>
            </a:r>
          </a:p>
          <a:p>
            <a:pPr marL="285750" indent="-285750">
              <a:buFont typeface="Arial" panose="020B0604020202020204" pitchFamily="34" charset="0"/>
              <a:buChar char="•"/>
            </a:pPr>
            <a:r>
              <a:rPr lang="en-US" sz="1400" dirty="0"/>
              <a:t>National Fitness User</a:t>
            </a:r>
          </a:p>
          <a:p>
            <a:pPr marL="285750" indent="-285750">
              <a:buFont typeface="Arial" panose="020B0604020202020204" pitchFamily="34" charset="0"/>
              <a:buChar char="•"/>
            </a:pPr>
            <a:r>
              <a:rPr lang="en-US" sz="1400" dirty="0"/>
              <a:t>National Fitness User</a:t>
            </a:r>
          </a:p>
          <a:p>
            <a:pPr marL="285750" indent="-285750">
              <a:buFont typeface="Arial" panose="020B0604020202020204" pitchFamily="34" charset="0"/>
              <a:buChar char="•"/>
            </a:pPr>
            <a:r>
              <a:rPr lang="en-US" sz="1400" dirty="0"/>
              <a:t>National Coffee QSR</a:t>
            </a:r>
          </a:p>
          <a:p>
            <a:pPr marL="285750" indent="-285750">
              <a:buFont typeface="Arial" panose="020B0604020202020204" pitchFamily="34" charset="0"/>
              <a:buChar char="•"/>
            </a:pPr>
            <a:r>
              <a:rPr lang="en-US" sz="1400" dirty="0"/>
              <a:t>Regional Bank</a:t>
            </a:r>
          </a:p>
          <a:p>
            <a:pPr marL="285750" indent="-285750">
              <a:buFont typeface="Arial" panose="020B0604020202020204" pitchFamily="34" charset="0"/>
              <a:buChar char="•"/>
            </a:pPr>
            <a:r>
              <a:rPr lang="en-US" sz="1400" dirty="0"/>
              <a:t>National Coffee QSR</a:t>
            </a:r>
          </a:p>
          <a:p>
            <a:pPr marL="285750" indent="-285750">
              <a:buFont typeface="Arial" panose="020B0604020202020204" pitchFamily="34" charset="0"/>
              <a:buChar char="•"/>
            </a:pPr>
            <a:r>
              <a:rPr lang="en-US" sz="1400" dirty="0"/>
              <a:t>National Burger QSR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pic>
        <p:nvPicPr>
          <p:cNvPr id="4098" name="Picture 2">
            <a:extLst>
              <a:ext uri="{FF2B5EF4-FFF2-40B4-BE49-F238E27FC236}">
                <a16:creationId xmlns:a16="http://schemas.microsoft.com/office/drawing/2014/main" id="{E3E7D39B-010D-EFAA-DD42-2BA65C03E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9454" y="842028"/>
            <a:ext cx="2852756" cy="19968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edia Asset from Homewood Suites by Hilton | Hilton.com">
            <a:extLst>
              <a:ext uri="{FF2B5EF4-FFF2-40B4-BE49-F238E27FC236}">
                <a16:creationId xmlns:a16="http://schemas.microsoft.com/office/drawing/2014/main" id="{DC2D9749-03CD-3038-729D-488DD1B7E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832" y="2312439"/>
            <a:ext cx="3810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5225C48-EFAD-1053-3016-819351241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6352" y="4418276"/>
            <a:ext cx="2118960" cy="2005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CCC13D-3405-5BF1-D038-5DA73B76C901}"/>
              </a:ext>
            </a:extLst>
          </p:cNvPr>
          <p:cNvSpPr txBox="1"/>
          <p:nvPr/>
        </p:nvSpPr>
        <p:spPr>
          <a:xfrm>
            <a:off x="8714096" y="768088"/>
            <a:ext cx="3696736" cy="5933684"/>
          </a:xfrm>
          <a:prstGeom prst="rect">
            <a:avLst/>
          </a:prstGeom>
          <a:solidFill>
            <a:schemeClr val="accent2"/>
          </a:solidFill>
        </p:spPr>
        <p:txBody>
          <a:bodyPr wrap="square" rtlCol="0">
            <a:spAutoFit/>
          </a:bodyPr>
          <a:lstStyle/>
          <a:p>
            <a:endParaRPr lang="en-US" dirty="0"/>
          </a:p>
        </p:txBody>
      </p:sp>
    </p:spTree>
    <p:extLst>
      <p:ext uri="{BB962C8B-B14F-4D97-AF65-F5344CB8AC3E}">
        <p14:creationId xmlns:p14="http://schemas.microsoft.com/office/powerpoint/2010/main" val="271770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C7020-3573-49D0-9B76-37CBB9FB221F}"/>
              </a:ext>
            </a:extLst>
          </p:cNvPr>
          <p:cNvSpPr>
            <a:spLocks noGrp="1"/>
          </p:cNvSpPr>
          <p:nvPr>
            <p:ph type="body" sz="quarter" idx="14"/>
          </p:nvPr>
        </p:nvSpPr>
        <p:spPr/>
        <p:txBody>
          <a:bodyPr/>
          <a:lstStyle/>
          <a:p>
            <a:endParaRPr lang="en-US"/>
          </a:p>
        </p:txBody>
      </p:sp>
      <p:sp>
        <p:nvSpPr>
          <p:cNvPr id="11" name="Text Placeholder 24">
            <a:extLst>
              <a:ext uri="{FF2B5EF4-FFF2-40B4-BE49-F238E27FC236}">
                <a16:creationId xmlns:a16="http://schemas.microsoft.com/office/drawing/2014/main" id="{851D288D-5ED2-4A0B-B371-6CFE88C7FB6A}"/>
              </a:ext>
            </a:extLst>
          </p:cNvPr>
          <p:cNvSpPr txBox="1">
            <a:spLocks/>
          </p:cNvSpPr>
          <p:nvPr/>
        </p:nvSpPr>
        <p:spPr>
          <a:xfrm>
            <a:off x="863849" y="196972"/>
            <a:ext cx="8520181" cy="571116"/>
          </a:xfrm>
          <a:prstGeom prst="rect">
            <a:avLst/>
          </a:prstGeom>
        </p:spPr>
        <p:txBody>
          <a:bodyPr vert="horz" lIns="68580" tIns="34291" rIns="68580" bIns="34291" rtlCol="0">
            <a:noAutofit/>
          </a:bodyPr>
          <a:lstStyle>
            <a:lvl1pPr marL="0" indent="0" algn="l" defTabSz="777240" rtl="0" eaLnBrk="1" latinLnBrk="0" hangingPunct="1">
              <a:lnSpc>
                <a:spcPct val="90000"/>
              </a:lnSpc>
              <a:spcBef>
                <a:spcPts val="850"/>
              </a:spcBef>
              <a:buFont typeface="Arial" panose="020B0604020202020204" pitchFamily="34" charset="0"/>
              <a:buNone/>
              <a:defRPr sz="1200" kern="1200">
                <a:solidFill>
                  <a:schemeClr val="bg2">
                    <a:lumMod val="75000"/>
                  </a:schemeClr>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400" dirty="0">
                <a:solidFill>
                  <a:schemeClr val="bg1"/>
                </a:solidFill>
                <a:latin typeface="Avenir" panose="020B0503020203020204" pitchFamily="34" charset="0"/>
              </a:rPr>
              <a:t>Liberty, SC Notes – Multi-Year Prospects</a:t>
            </a:r>
            <a:endParaRPr lang="en-US" sz="2400" dirty="0"/>
          </a:p>
        </p:txBody>
      </p:sp>
      <p:sp>
        <p:nvSpPr>
          <p:cNvPr id="4" name="Rectangle 3">
            <a:extLst>
              <a:ext uri="{FF2B5EF4-FFF2-40B4-BE49-F238E27FC236}">
                <a16:creationId xmlns:a16="http://schemas.microsoft.com/office/drawing/2014/main" id="{EAD5C71A-53BC-2E60-BDCB-2A8B7EE3186E}"/>
              </a:ext>
            </a:extLst>
          </p:cNvPr>
          <p:cNvSpPr/>
          <p:nvPr/>
        </p:nvSpPr>
        <p:spPr>
          <a:xfrm>
            <a:off x="9714155" y="196972"/>
            <a:ext cx="3251207" cy="351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94C7F4-A079-84E3-F66A-926751695BAB}"/>
              </a:ext>
            </a:extLst>
          </p:cNvPr>
          <p:cNvSpPr txBox="1"/>
          <p:nvPr/>
        </p:nvSpPr>
        <p:spPr>
          <a:xfrm>
            <a:off x="584562" y="1194099"/>
            <a:ext cx="12380800" cy="646331"/>
          </a:xfrm>
          <a:prstGeom prst="rect">
            <a:avLst/>
          </a:prstGeom>
          <a:noFill/>
        </p:spPr>
        <p:txBody>
          <a:bodyPr wrap="square" rtlCol="0">
            <a:spAutoFit/>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7275B41F-961E-A7CF-5360-153F2F4F44B4}"/>
              </a:ext>
            </a:extLst>
          </p:cNvPr>
          <p:cNvSpPr txBox="1"/>
          <p:nvPr/>
        </p:nvSpPr>
        <p:spPr>
          <a:xfrm>
            <a:off x="584563" y="1032734"/>
            <a:ext cx="6121037" cy="5909310"/>
          </a:xfrm>
          <a:prstGeom prst="rect">
            <a:avLst/>
          </a:prstGeom>
          <a:noFill/>
        </p:spPr>
        <p:txBody>
          <a:bodyPr wrap="square" rtlCol="0">
            <a:spAutoFit/>
          </a:bodyPr>
          <a:lstStyle/>
          <a:p>
            <a:r>
              <a:rPr lang="en-US" sz="1400" dirty="0"/>
              <a:t>These brands are long-term, multi-year prospects. We are slowly but surely providing these retailers with exposure to Liberty. Several have made this list (REDACTED) because they will likely need to be a part of a new development project to enter the market.</a:t>
            </a:r>
          </a:p>
          <a:p>
            <a:endParaRPr lang="en-US" sz="1400" dirty="0"/>
          </a:p>
          <a:p>
            <a:pPr marL="285750" indent="-285750">
              <a:buFont typeface="Arial" panose="020B0604020202020204" pitchFamily="34" charset="0"/>
              <a:buChar char="•"/>
            </a:pPr>
            <a:r>
              <a:rPr lang="en-US" sz="1400" b="1" i="1" dirty="0"/>
              <a:t>National General Merchandise Retailer: </a:t>
            </a:r>
            <a:r>
              <a:rPr lang="en-US" sz="1400" dirty="0"/>
              <a:t>We are beginning to see the brand develop new stores again.</a:t>
            </a:r>
          </a:p>
          <a:p>
            <a:pPr marL="285750" indent="-285750">
              <a:buFont typeface="Arial" panose="020B0604020202020204" pitchFamily="34" charset="0"/>
              <a:buChar char="•"/>
            </a:pPr>
            <a:r>
              <a:rPr lang="en-US" sz="1400" b="1" i="1" dirty="0"/>
              <a:t>National Hardware Retailer: </a:t>
            </a:r>
            <a:r>
              <a:rPr lang="en-US" sz="1400" dirty="0"/>
              <a:t>Has been focused on improving in-store profitability but is now looking for new opportunities again.</a:t>
            </a:r>
          </a:p>
          <a:p>
            <a:pPr marL="285750" indent="-285750">
              <a:buFont typeface="Arial" panose="020B0604020202020204" pitchFamily="34" charset="0"/>
              <a:buChar char="•"/>
            </a:pPr>
            <a:r>
              <a:rPr lang="en-US" sz="1400" b="1" i="1" dirty="0"/>
              <a:t>National Rural General Merchandise Retailer: </a:t>
            </a:r>
            <a:r>
              <a:rPr lang="en-US" sz="1400" dirty="0"/>
              <a:t>Active across South Carolina with multiple developers. They are willing to enter smaller, more rural markets like Liberty.</a:t>
            </a:r>
          </a:p>
          <a:p>
            <a:pPr marL="285750" indent="-285750">
              <a:buFont typeface="Arial" panose="020B0604020202020204" pitchFamily="34" charset="0"/>
              <a:buChar char="•"/>
            </a:pPr>
            <a:r>
              <a:rPr lang="en-US" sz="1400" b="1" i="1" dirty="0"/>
              <a:t>National Clothing Retailer:</a:t>
            </a:r>
            <a:r>
              <a:rPr lang="en-US" sz="1400" dirty="0"/>
              <a:t> Will likely require a new development project to enter the market.</a:t>
            </a:r>
          </a:p>
          <a:p>
            <a:pPr marL="285750" indent="-285750">
              <a:buFont typeface="Arial" panose="020B0604020202020204" pitchFamily="34" charset="0"/>
              <a:buChar char="•"/>
            </a:pPr>
            <a:r>
              <a:rPr lang="en-US" sz="1400" b="1" i="1" dirty="0"/>
              <a:t>National General Merchandise/Discount Retailer: </a:t>
            </a:r>
            <a:r>
              <a:rPr lang="en-US" sz="1400" dirty="0"/>
              <a:t>Very popular co-tenant for REDACTED developments.</a:t>
            </a:r>
          </a:p>
          <a:p>
            <a:pPr marL="285750" indent="-285750">
              <a:buFont typeface="Arial" panose="020B0604020202020204" pitchFamily="34" charset="0"/>
              <a:buChar char="•"/>
            </a:pPr>
            <a:r>
              <a:rPr lang="en-US" sz="1400" b="1" i="1" dirty="0"/>
              <a:t>National Warehouse Club:</a:t>
            </a:r>
            <a:r>
              <a:rPr lang="en-US" sz="1400" dirty="0"/>
              <a:t> New England brand was a pioneer in the warehouse club model in the early 1980s. They are now in a nationwide expansion plan, with the Sun Belt/southeast being a major target for the coming years.</a:t>
            </a:r>
          </a:p>
          <a:p>
            <a:pPr marL="285750" indent="-285750">
              <a:buFont typeface="Arial" panose="020B0604020202020204" pitchFamily="34" charset="0"/>
              <a:buChar char="•"/>
            </a:pPr>
            <a:r>
              <a:rPr lang="en-US" sz="1400" b="1" i="1" dirty="0"/>
              <a:t>Regional Grocer: </a:t>
            </a:r>
            <a:r>
              <a:rPr lang="en-US" sz="1400" dirty="0"/>
              <a:t>Retailer is looking to rapidly expand their footprint in South Carolina.</a:t>
            </a:r>
          </a:p>
          <a:p>
            <a:pPr marL="285750" indent="-285750">
              <a:buFont typeface="Arial" panose="020B0604020202020204" pitchFamily="34" charset="0"/>
              <a:buChar char="•"/>
            </a:pPr>
            <a:r>
              <a:rPr lang="en-US" sz="1400" b="1" i="1" dirty="0"/>
              <a:t>Regional Grocer: </a:t>
            </a:r>
            <a:r>
              <a:rPr lang="en-US" sz="1400" dirty="0"/>
              <a:t>This brand, now owned by REDACTED, looking to push further into Carolinas markets in the coming years.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pic>
        <p:nvPicPr>
          <p:cNvPr id="5122" name="Picture 2">
            <a:extLst>
              <a:ext uri="{FF2B5EF4-FFF2-40B4-BE49-F238E27FC236}">
                <a16:creationId xmlns:a16="http://schemas.microsoft.com/office/drawing/2014/main" id="{84A4B2F4-FC15-5AE9-78C5-9ED8102F3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224" y="663052"/>
            <a:ext cx="3082445" cy="26259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2BC28E9-D190-D438-55DC-C3D1B9AE0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293" y="3508443"/>
            <a:ext cx="5002306" cy="13443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333F5C9F-19B3-A3CD-ADF7-73548D01E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3055" y="5183407"/>
            <a:ext cx="5002307" cy="12427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16AE7F-048F-4F30-ADC7-BFA4D6D2130B}"/>
              </a:ext>
            </a:extLst>
          </p:cNvPr>
          <p:cNvSpPr txBox="1"/>
          <p:nvPr/>
        </p:nvSpPr>
        <p:spPr>
          <a:xfrm>
            <a:off x="7465325" y="768088"/>
            <a:ext cx="5568287" cy="5743069"/>
          </a:xfrm>
          <a:prstGeom prst="rect">
            <a:avLst/>
          </a:prstGeom>
          <a:solidFill>
            <a:schemeClr val="accent2"/>
          </a:solidFill>
        </p:spPr>
        <p:txBody>
          <a:bodyPr wrap="square" rtlCol="0">
            <a:spAutoFit/>
          </a:bodyPr>
          <a:lstStyle/>
          <a:p>
            <a:endParaRPr lang="en-US" dirty="0"/>
          </a:p>
        </p:txBody>
      </p:sp>
    </p:spTree>
    <p:extLst>
      <p:ext uri="{BB962C8B-B14F-4D97-AF65-F5344CB8AC3E}">
        <p14:creationId xmlns:p14="http://schemas.microsoft.com/office/powerpoint/2010/main" val="34900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C7020-3573-49D0-9B76-37CBB9FB221F}"/>
              </a:ext>
            </a:extLst>
          </p:cNvPr>
          <p:cNvSpPr>
            <a:spLocks noGrp="1"/>
          </p:cNvSpPr>
          <p:nvPr>
            <p:ph type="body" sz="quarter" idx="14"/>
          </p:nvPr>
        </p:nvSpPr>
        <p:spPr/>
        <p:txBody>
          <a:bodyPr/>
          <a:lstStyle/>
          <a:p>
            <a:endParaRPr lang="en-US"/>
          </a:p>
        </p:txBody>
      </p:sp>
      <p:sp>
        <p:nvSpPr>
          <p:cNvPr id="11" name="Text Placeholder 24">
            <a:extLst>
              <a:ext uri="{FF2B5EF4-FFF2-40B4-BE49-F238E27FC236}">
                <a16:creationId xmlns:a16="http://schemas.microsoft.com/office/drawing/2014/main" id="{851D288D-5ED2-4A0B-B371-6CFE88C7FB6A}"/>
              </a:ext>
            </a:extLst>
          </p:cNvPr>
          <p:cNvSpPr txBox="1">
            <a:spLocks/>
          </p:cNvSpPr>
          <p:nvPr/>
        </p:nvSpPr>
        <p:spPr>
          <a:xfrm>
            <a:off x="863849" y="196972"/>
            <a:ext cx="8520181" cy="571116"/>
          </a:xfrm>
          <a:prstGeom prst="rect">
            <a:avLst/>
          </a:prstGeom>
        </p:spPr>
        <p:txBody>
          <a:bodyPr vert="horz" lIns="68580" tIns="34291" rIns="68580" bIns="34291" rtlCol="0">
            <a:noAutofit/>
          </a:bodyPr>
          <a:lstStyle>
            <a:lvl1pPr marL="0" indent="0" algn="l" defTabSz="777240" rtl="0" eaLnBrk="1" latinLnBrk="0" hangingPunct="1">
              <a:lnSpc>
                <a:spcPct val="90000"/>
              </a:lnSpc>
              <a:spcBef>
                <a:spcPts val="850"/>
              </a:spcBef>
              <a:buFont typeface="Arial" panose="020B0604020202020204" pitchFamily="34" charset="0"/>
              <a:buNone/>
              <a:defRPr sz="1200" kern="1200">
                <a:solidFill>
                  <a:schemeClr val="bg2">
                    <a:lumMod val="75000"/>
                  </a:schemeClr>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400" dirty="0">
                <a:solidFill>
                  <a:schemeClr val="bg1"/>
                </a:solidFill>
                <a:latin typeface="Avenir" panose="020B0503020203020204" pitchFamily="34" charset="0"/>
              </a:rPr>
              <a:t>Liberty, SC – 2024 Recruitment Focus</a:t>
            </a:r>
            <a:endParaRPr lang="en-US" sz="2400" dirty="0"/>
          </a:p>
        </p:txBody>
      </p:sp>
      <p:sp>
        <p:nvSpPr>
          <p:cNvPr id="4" name="Rectangle 3">
            <a:extLst>
              <a:ext uri="{FF2B5EF4-FFF2-40B4-BE49-F238E27FC236}">
                <a16:creationId xmlns:a16="http://schemas.microsoft.com/office/drawing/2014/main" id="{EAD5C71A-53BC-2E60-BDCB-2A8B7EE3186E}"/>
              </a:ext>
            </a:extLst>
          </p:cNvPr>
          <p:cNvSpPr/>
          <p:nvPr/>
        </p:nvSpPr>
        <p:spPr>
          <a:xfrm>
            <a:off x="9714155" y="196972"/>
            <a:ext cx="3251207" cy="351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BBF3E9-5857-BED2-5AA0-F1A3838D8DBE}"/>
              </a:ext>
            </a:extLst>
          </p:cNvPr>
          <p:cNvSpPr txBox="1"/>
          <p:nvPr/>
        </p:nvSpPr>
        <p:spPr>
          <a:xfrm>
            <a:off x="863849" y="817245"/>
            <a:ext cx="6440593" cy="6186309"/>
          </a:xfrm>
          <a:prstGeom prst="rect">
            <a:avLst/>
          </a:prstGeom>
          <a:noFill/>
        </p:spPr>
        <p:txBody>
          <a:bodyPr wrap="square" rtlCol="0">
            <a:spAutoFit/>
          </a:bodyPr>
          <a:lstStyle/>
          <a:p>
            <a:r>
              <a:rPr lang="en-US" b="1" i="1" dirty="0"/>
              <a:t>Retail Types:</a:t>
            </a:r>
            <a:endParaRPr lang="en-US" dirty="0"/>
          </a:p>
          <a:p>
            <a:pPr marL="285750" indent="-285750">
              <a:buFont typeface="Arial" panose="020B0604020202020204" pitchFamily="34" charset="0"/>
              <a:buChar char="•"/>
            </a:pPr>
            <a:r>
              <a:rPr lang="en-US" dirty="0"/>
              <a:t>Quick Service Restaurants</a:t>
            </a:r>
          </a:p>
          <a:p>
            <a:pPr marL="285750" indent="-285750">
              <a:buFont typeface="Arial" panose="020B0604020202020204" pitchFamily="34" charset="0"/>
              <a:buChar char="•"/>
            </a:pPr>
            <a:r>
              <a:rPr lang="en-US" dirty="0"/>
              <a:t>Full-Service Restaurants</a:t>
            </a:r>
          </a:p>
          <a:p>
            <a:pPr marL="285750" indent="-285750">
              <a:buFont typeface="Arial" panose="020B0604020202020204" pitchFamily="34" charset="0"/>
              <a:buChar char="•"/>
            </a:pPr>
            <a:r>
              <a:rPr lang="en-US" dirty="0"/>
              <a:t>Gas Stations</a:t>
            </a:r>
          </a:p>
          <a:p>
            <a:pPr marL="285750" indent="-285750">
              <a:buFont typeface="Arial" panose="020B0604020202020204" pitchFamily="34" charset="0"/>
              <a:buChar char="•"/>
            </a:pPr>
            <a:r>
              <a:rPr lang="en-US" dirty="0"/>
              <a:t>Hotels</a:t>
            </a:r>
          </a:p>
          <a:p>
            <a:pPr marL="285750" indent="-285750">
              <a:buFont typeface="Arial" panose="020B0604020202020204" pitchFamily="34" charset="0"/>
              <a:buChar char="•"/>
            </a:pPr>
            <a:r>
              <a:rPr lang="en-US" dirty="0"/>
              <a:t>General Merchandise Retailers</a:t>
            </a:r>
          </a:p>
          <a:p>
            <a:pPr marL="285750" indent="-285750">
              <a:buFont typeface="Arial" panose="020B0604020202020204" pitchFamily="34" charset="0"/>
              <a:buChar char="•"/>
            </a:pPr>
            <a:r>
              <a:rPr lang="en-US" dirty="0"/>
              <a:t>Clothing Retailers</a:t>
            </a:r>
          </a:p>
          <a:p>
            <a:pPr marL="285750" indent="-285750">
              <a:buFont typeface="Arial" panose="020B0604020202020204" pitchFamily="34" charset="0"/>
              <a:buChar char="•"/>
            </a:pPr>
            <a:endParaRPr lang="en-US" dirty="0"/>
          </a:p>
          <a:p>
            <a:r>
              <a:rPr lang="en-US" b="1" i="1" dirty="0"/>
              <a:t>Multi-Year Prospects:</a:t>
            </a:r>
          </a:p>
          <a:p>
            <a:pPr marL="285750" indent="-285750">
              <a:buFont typeface="Arial" panose="020B0604020202020204" pitchFamily="34" charset="0"/>
              <a:buChar char="•"/>
            </a:pPr>
            <a:r>
              <a:rPr lang="en-US" dirty="0"/>
              <a:t>REDACTED</a:t>
            </a:r>
          </a:p>
          <a:p>
            <a:pPr marL="285750" indent="-285750">
              <a:buFont typeface="Arial" panose="020B0604020202020204" pitchFamily="34" charset="0"/>
              <a:buChar char="•"/>
            </a:pPr>
            <a:r>
              <a:rPr lang="en-US" dirty="0"/>
              <a:t>REDACTED</a:t>
            </a:r>
          </a:p>
          <a:p>
            <a:pPr marL="285750" indent="-285750">
              <a:buFont typeface="Arial" panose="020B0604020202020204" pitchFamily="34" charset="0"/>
              <a:buChar char="•"/>
            </a:pPr>
            <a:r>
              <a:rPr lang="en-US" dirty="0"/>
              <a:t>REDACTED</a:t>
            </a:r>
          </a:p>
          <a:p>
            <a:pPr marL="285750" indent="-285750">
              <a:buFont typeface="Arial" panose="020B0604020202020204" pitchFamily="34" charset="0"/>
              <a:buChar char="•"/>
            </a:pPr>
            <a:r>
              <a:rPr lang="en-US" dirty="0"/>
              <a:t>REDACTED</a:t>
            </a:r>
          </a:p>
          <a:p>
            <a:pPr marL="285750" indent="-285750">
              <a:buFont typeface="Arial" panose="020B0604020202020204" pitchFamily="34" charset="0"/>
              <a:buChar char="•"/>
            </a:pPr>
            <a:r>
              <a:rPr lang="en-US" dirty="0"/>
              <a:t>REDACTED</a:t>
            </a:r>
          </a:p>
          <a:p>
            <a:endParaRPr lang="en-US" dirty="0"/>
          </a:p>
          <a:p>
            <a:r>
              <a:rPr lang="en-US" b="1" i="1" dirty="0"/>
              <a:t>Big Picture Vision:</a:t>
            </a:r>
          </a:p>
          <a:p>
            <a:pPr marL="285750" indent="-285750">
              <a:buFont typeface="Arial" panose="020B0604020202020204" pitchFamily="34" charset="0"/>
              <a:buChar char="•"/>
            </a:pPr>
            <a:r>
              <a:rPr lang="en-US" dirty="0"/>
              <a:t>Establish Liberty’s unique market position with national retailers, their brokers, and developers.</a:t>
            </a:r>
          </a:p>
          <a:p>
            <a:pPr marL="285750" indent="-285750">
              <a:buFont typeface="Arial" panose="020B0604020202020204" pitchFamily="34" charset="0"/>
              <a:buChar char="•"/>
            </a:pPr>
            <a:r>
              <a:rPr lang="en-US" dirty="0"/>
              <a:t>Recruit large-market, Carolinas-based developers to actively monitor market for opportunities. Primarily looking to attract a new grocery-anchored shopping center development in Liberty.</a:t>
            </a:r>
          </a:p>
        </p:txBody>
      </p:sp>
      <p:pic>
        <p:nvPicPr>
          <p:cNvPr id="1026" name="Picture 2" descr="City of Liberty, SC">
            <a:extLst>
              <a:ext uri="{FF2B5EF4-FFF2-40B4-BE49-F238E27FC236}">
                <a16:creationId xmlns:a16="http://schemas.microsoft.com/office/drawing/2014/main" id="{4014D4F0-0D86-9DBB-6848-3D684080A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442" y="2695379"/>
            <a:ext cx="5932824" cy="215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78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C7020-3573-49D0-9B76-37CBB9FB221F}"/>
              </a:ext>
            </a:extLst>
          </p:cNvPr>
          <p:cNvSpPr>
            <a:spLocks noGrp="1"/>
          </p:cNvSpPr>
          <p:nvPr>
            <p:ph type="body" sz="quarter" idx="14"/>
          </p:nvPr>
        </p:nvSpPr>
        <p:spPr/>
        <p:txBody>
          <a:bodyPr/>
          <a:lstStyle/>
          <a:p>
            <a:endParaRPr lang="en-US"/>
          </a:p>
        </p:txBody>
      </p:sp>
      <p:sp>
        <p:nvSpPr>
          <p:cNvPr id="11" name="Text Placeholder 24">
            <a:extLst>
              <a:ext uri="{FF2B5EF4-FFF2-40B4-BE49-F238E27FC236}">
                <a16:creationId xmlns:a16="http://schemas.microsoft.com/office/drawing/2014/main" id="{851D288D-5ED2-4A0B-B371-6CFE88C7FB6A}"/>
              </a:ext>
            </a:extLst>
          </p:cNvPr>
          <p:cNvSpPr txBox="1">
            <a:spLocks/>
          </p:cNvSpPr>
          <p:nvPr/>
        </p:nvSpPr>
        <p:spPr>
          <a:xfrm>
            <a:off x="863849" y="196972"/>
            <a:ext cx="8520181" cy="571116"/>
          </a:xfrm>
          <a:prstGeom prst="rect">
            <a:avLst/>
          </a:prstGeom>
        </p:spPr>
        <p:txBody>
          <a:bodyPr vert="horz" lIns="68580" tIns="34291" rIns="68580" bIns="34291" rtlCol="0">
            <a:noAutofit/>
          </a:bodyPr>
          <a:lstStyle>
            <a:lvl1pPr marL="0" indent="0" algn="l" defTabSz="777240" rtl="0" eaLnBrk="1" latinLnBrk="0" hangingPunct="1">
              <a:lnSpc>
                <a:spcPct val="90000"/>
              </a:lnSpc>
              <a:spcBef>
                <a:spcPts val="850"/>
              </a:spcBef>
              <a:buFont typeface="Arial" panose="020B0604020202020204" pitchFamily="34" charset="0"/>
              <a:buNone/>
              <a:defRPr sz="1200" kern="1200">
                <a:solidFill>
                  <a:schemeClr val="bg2">
                    <a:lumMod val="75000"/>
                  </a:schemeClr>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400" dirty="0">
                <a:solidFill>
                  <a:schemeClr val="bg1"/>
                </a:solidFill>
                <a:latin typeface="Avenir" panose="020B0503020203020204" pitchFamily="34" charset="0"/>
              </a:rPr>
              <a:t>Liberty, SC – 2024 Recruitment Focus</a:t>
            </a:r>
            <a:endParaRPr lang="en-US" sz="2400" dirty="0"/>
          </a:p>
        </p:txBody>
      </p:sp>
      <p:sp>
        <p:nvSpPr>
          <p:cNvPr id="4" name="Rectangle 3">
            <a:extLst>
              <a:ext uri="{FF2B5EF4-FFF2-40B4-BE49-F238E27FC236}">
                <a16:creationId xmlns:a16="http://schemas.microsoft.com/office/drawing/2014/main" id="{EAD5C71A-53BC-2E60-BDCB-2A8B7EE3186E}"/>
              </a:ext>
            </a:extLst>
          </p:cNvPr>
          <p:cNvSpPr/>
          <p:nvPr/>
        </p:nvSpPr>
        <p:spPr>
          <a:xfrm>
            <a:off x="9714155" y="196972"/>
            <a:ext cx="3251207" cy="351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BBF3E9-5857-BED2-5AA0-F1A3838D8DBE}"/>
              </a:ext>
            </a:extLst>
          </p:cNvPr>
          <p:cNvSpPr txBox="1"/>
          <p:nvPr/>
        </p:nvSpPr>
        <p:spPr>
          <a:xfrm>
            <a:off x="863849" y="817245"/>
            <a:ext cx="6440593" cy="6186309"/>
          </a:xfrm>
          <a:prstGeom prst="rect">
            <a:avLst/>
          </a:prstGeom>
          <a:noFill/>
        </p:spPr>
        <p:txBody>
          <a:bodyPr wrap="square" rtlCol="0">
            <a:spAutoFit/>
          </a:bodyPr>
          <a:lstStyle/>
          <a:p>
            <a:r>
              <a:rPr lang="en-US" b="1" i="1" dirty="0"/>
              <a:t>What is a “win” in 2024?:</a:t>
            </a:r>
          </a:p>
          <a:p>
            <a:endParaRPr lang="en-US" b="1" i="1" dirty="0"/>
          </a:p>
          <a:p>
            <a:r>
              <a:rPr lang="en-US" dirty="0"/>
              <a:t>We are always trying to influence retailers, brokers, and developers to get deals done as soon as possible. So, getting an announcement about a retailer opening in the market is always the ultimate goal, but we want to roadmap potential wins for calendar year 2024:</a:t>
            </a:r>
          </a:p>
          <a:p>
            <a:endParaRPr lang="en-US" dirty="0"/>
          </a:p>
          <a:p>
            <a:pPr marL="285750" indent="-285750">
              <a:buFont typeface="Arial" panose="020B0604020202020204" pitchFamily="34" charset="0"/>
              <a:buChar char="•"/>
            </a:pPr>
            <a:r>
              <a:rPr lang="en-US" dirty="0"/>
              <a:t>Expand field of viable prospects.</a:t>
            </a:r>
          </a:p>
          <a:p>
            <a:pPr marL="285750" indent="-285750">
              <a:buFont typeface="Arial" panose="020B0604020202020204" pitchFamily="34" charset="0"/>
              <a:buChar char="•"/>
            </a:pPr>
            <a:r>
              <a:rPr lang="en-US" dirty="0"/>
              <a:t>Influence multiple retailers to visit the market.</a:t>
            </a:r>
          </a:p>
          <a:p>
            <a:pPr marL="285750" indent="-285750">
              <a:buFont typeface="Arial" panose="020B0604020202020204" pitchFamily="34" charset="0"/>
              <a:buChar char="•"/>
            </a:pPr>
            <a:r>
              <a:rPr lang="en-US" dirty="0"/>
              <a:t>Help connect local property owners with brokers representing retailers.</a:t>
            </a:r>
          </a:p>
          <a:p>
            <a:pPr marL="285750" indent="-285750">
              <a:buFont typeface="Arial" panose="020B0604020202020204" pitchFamily="34" charset="0"/>
              <a:buChar char="•"/>
            </a:pPr>
            <a:r>
              <a:rPr lang="en-US" dirty="0"/>
              <a:t>Hotel feasibility study shared with developers for major brands (Hilton, Marriott, IHG, Cobblestone, etc.)</a:t>
            </a:r>
          </a:p>
          <a:p>
            <a:pPr marL="285750" indent="-285750">
              <a:buFont typeface="Arial" panose="020B0604020202020204" pitchFamily="34" charset="0"/>
              <a:buChar char="•"/>
            </a:pPr>
            <a:r>
              <a:rPr lang="en-US" dirty="0"/>
              <a:t>Work towards assisting on any major retail property sales that may occur during the year.</a:t>
            </a:r>
          </a:p>
          <a:p>
            <a:pPr marL="285750" indent="-285750">
              <a:buFont typeface="Arial" panose="020B0604020202020204" pitchFamily="34" charset="0"/>
              <a:buChar char="•"/>
            </a:pPr>
            <a:r>
              <a:rPr lang="en-US" dirty="0"/>
              <a:t>Proactively bring additional exposure to key existing retail vacancies in the market.</a:t>
            </a:r>
          </a:p>
          <a:p>
            <a:pPr marL="285750" indent="-285750">
              <a:buFont typeface="Arial" panose="020B0604020202020204" pitchFamily="34" charset="0"/>
              <a:buChar char="•"/>
            </a:pPr>
            <a:endParaRPr lang="en-US" dirty="0"/>
          </a:p>
          <a:p>
            <a:r>
              <a:rPr lang="en-US" dirty="0"/>
              <a:t>The process always requires patience – but as we enter our second year in the partnership, we believe there is significant positive momentum for 2024!</a:t>
            </a:r>
          </a:p>
        </p:txBody>
      </p:sp>
      <p:pic>
        <p:nvPicPr>
          <p:cNvPr id="1026" name="Picture 2" descr="City of Liberty, SC">
            <a:extLst>
              <a:ext uri="{FF2B5EF4-FFF2-40B4-BE49-F238E27FC236}">
                <a16:creationId xmlns:a16="http://schemas.microsoft.com/office/drawing/2014/main" id="{4014D4F0-0D86-9DBB-6848-3D684080A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442" y="2695379"/>
            <a:ext cx="5932824" cy="215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7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E63D02B-8BCE-4B60-ADE9-5921584E2760}"/>
              </a:ext>
            </a:extLst>
          </p:cNvPr>
          <p:cNvPicPr>
            <a:picLocks noGrp="1" noChangeAspect="1"/>
          </p:cNvPicPr>
          <p:nvPr>
            <p:ph type="pic" sz="quarter" idx="13"/>
          </p:nvPr>
        </p:nvPicPr>
        <p:blipFill>
          <a:blip r:embed="rId2">
            <a:alphaModFix amt="60000"/>
          </a:blip>
          <a:srcRect t="7802" b="7802"/>
          <a:stretch/>
        </p:blipFill>
        <p:spPr/>
      </p:pic>
      <p:sp>
        <p:nvSpPr>
          <p:cNvPr id="7" name="Text Placeholder 6">
            <a:extLst>
              <a:ext uri="{FF2B5EF4-FFF2-40B4-BE49-F238E27FC236}">
                <a16:creationId xmlns:a16="http://schemas.microsoft.com/office/drawing/2014/main" id="{33604227-F501-422A-ADB5-3473C8412B20}"/>
              </a:ext>
            </a:extLst>
          </p:cNvPr>
          <p:cNvSpPr>
            <a:spLocks noGrp="1"/>
          </p:cNvSpPr>
          <p:nvPr>
            <p:ph type="body" sz="quarter" idx="14"/>
          </p:nvPr>
        </p:nvSpPr>
        <p:spPr/>
        <p:txBody>
          <a:bodyPr/>
          <a:lstStyle/>
          <a:p>
            <a:r>
              <a:rPr lang="en-US" dirty="0"/>
              <a:t>Liberty, SC</a:t>
            </a:r>
          </a:p>
        </p:txBody>
      </p:sp>
      <p:sp>
        <p:nvSpPr>
          <p:cNvPr id="3" name="Text Placeholder 2">
            <a:extLst>
              <a:ext uri="{FF2B5EF4-FFF2-40B4-BE49-F238E27FC236}">
                <a16:creationId xmlns:a16="http://schemas.microsoft.com/office/drawing/2014/main" id="{F02037FF-3C3D-4623-AB1E-7EBABB92858A}"/>
              </a:ext>
            </a:extLst>
          </p:cNvPr>
          <p:cNvSpPr>
            <a:spLocks noGrp="1"/>
          </p:cNvSpPr>
          <p:nvPr>
            <p:ph type="body" sz="quarter" idx="15"/>
          </p:nvPr>
        </p:nvSpPr>
        <p:spPr/>
        <p:txBody>
          <a:bodyPr/>
          <a:lstStyle/>
          <a:p>
            <a:r>
              <a:rPr lang="en-US" dirty="0"/>
              <a:t>THANK YOU</a:t>
            </a:r>
          </a:p>
        </p:txBody>
      </p:sp>
      <p:pic>
        <p:nvPicPr>
          <p:cNvPr id="4" name="Picture 3" descr="Graphical user interface&#10;&#10;Description automatically generated with low confidence">
            <a:extLst>
              <a:ext uri="{FF2B5EF4-FFF2-40B4-BE49-F238E27FC236}">
                <a16:creationId xmlns:a16="http://schemas.microsoft.com/office/drawing/2014/main" id="{6426E2BF-AFBE-C61E-541E-F75A1523CFBD}"/>
              </a:ext>
            </a:extLst>
          </p:cNvPr>
          <p:cNvPicPr>
            <a:picLocks noChangeAspect="1"/>
          </p:cNvPicPr>
          <p:nvPr/>
        </p:nvPicPr>
        <p:blipFill>
          <a:blip r:embed="rId3"/>
          <a:stretch>
            <a:fillRect/>
          </a:stretch>
        </p:blipFill>
        <p:spPr>
          <a:xfrm>
            <a:off x="1124586" y="2942158"/>
            <a:ext cx="4480273" cy="1493425"/>
          </a:xfrm>
          <a:prstGeom prst="rect">
            <a:avLst/>
          </a:prstGeom>
        </p:spPr>
      </p:pic>
    </p:spTree>
    <p:extLst>
      <p:ext uri="{BB962C8B-B14F-4D97-AF65-F5344CB8AC3E}">
        <p14:creationId xmlns:p14="http://schemas.microsoft.com/office/powerpoint/2010/main" val="118295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D41BBF8-7BBA-C5FE-3C36-B3789A8CB52D}"/>
              </a:ext>
            </a:extLst>
          </p:cNvPr>
          <p:cNvSpPr>
            <a:spLocks noGrp="1"/>
          </p:cNvSpPr>
          <p:nvPr>
            <p:ph type="title"/>
          </p:nvPr>
        </p:nvSpPr>
        <p:spPr/>
        <p:txBody>
          <a:bodyPr/>
          <a:lstStyle/>
          <a:p>
            <a:r>
              <a:rPr lang="en-US" dirty="0"/>
              <a:t>Retail Strategies</a:t>
            </a:r>
          </a:p>
        </p:txBody>
      </p:sp>
      <p:sp>
        <p:nvSpPr>
          <p:cNvPr id="2" name="Text Placeholder 1">
            <a:extLst>
              <a:ext uri="{FF2B5EF4-FFF2-40B4-BE49-F238E27FC236}">
                <a16:creationId xmlns:a16="http://schemas.microsoft.com/office/drawing/2014/main" id="{BD17ECD4-E075-4C14-A317-04D4ED71C48E}"/>
              </a:ext>
            </a:extLst>
          </p:cNvPr>
          <p:cNvSpPr>
            <a:spLocks noGrp="1"/>
          </p:cNvSpPr>
          <p:nvPr>
            <p:ph type="body" sz="half" idx="2"/>
          </p:nvPr>
        </p:nvSpPr>
        <p:spPr>
          <a:xfrm>
            <a:off x="923769" y="2007825"/>
            <a:ext cx="5781833" cy="2074779"/>
          </a:xfrm>
        </p:spPr>
        <p:txBody>
          <a:bodyPr>
            <a:noAutofit/>
          </a:bodyPr>
          <a:lstStyle/>
          <a:p>
            <a:r>
              <a:rPr lang="en-US" sz="1351" dirty="0"/>
              <a:t>Founded in 2011 as a full-service advisory firm that works with municipalities on business recruitment through commercial real estate connections and networks.</a:t>
            </a:r>
          </a:p>
          <a:p>
            <a:pPr marL="257168" indent="-257168">
              <a:buFont typeface="Arial" panose="020B0604020202020204" pitchFamily="34" charset="0"/>
              <a:buChar char="•"/>
            </a:pPr>
            <a:r>
              <a:rPr lang="en-US" sz="1351" dirty="0"/>
              <a:t>Retail Recruitment</a:t>
            </a:r>
          </a:p>
          <a:p>
            <a:pPr marL="257168" indent="-257168">
              <a:buFont typeface="Arial" panose="020B0604020202020204" pitchFamily="34" charset="0"/>
              <a:buChar char="•"/>
            </a:pPr>
            <a:r>
              <a:rPr lang="en-US" sz="1351" dirty="0"/>
              <a:t>Retail Academy</a:t>
            </a:r>
          </a:p>
          <a:p>
            <a:pPr marL="257168" indent="-257168">
              <a:buFont typeface="Arial" panose="020B0604020202020204" pitchFamily="34" charset="0"/>
              <a:buChar char="•"/>
            </a:pPr>
            <a:r>
              <a:rPr lang="en-US" sz="1351" dirty="0"/>
              <a:t>Downtown Strategies</a:t>
            </a:r>
          </a:p>
          <a:p>
            <a:pPr marL="257168" indent="-257168">
              <a:buFont typeface="Arial" panose="020B0604020202020204" pitchFamily="34" charset="0"/>
              <a:buChar char="•"/>
            </a:pPr>
            <a:r>
              <a:rPr lang="en-US" sz="1351" dirty="0"/>
              <a:t>Small Business Support</a:t>
            </a:r>
          </a:p>
        </p:txBody>
      </p:sp>
      <p:sp>
        <p:nvSpPr>
          <p:cNvPr id="19" name="Subtitle 5">
            <a:extLst>
              <a:ext uri="{FF2B5EF4-FFF2-40B4-BE49-F238E27FC236}">
                <a16:creationId xmlns:a16="http://schemas.microsoft.com/office/drawing/2014/main" id="{79AAFC5E-A774-B550-9EBF-CBF09474FCFB}"/>
              </a:ext>
            </a:extLst>
          </p:cNvPr>
          <p:cNvSpPr>
            <a:spLocks noGrp="1"/>
          </p:cNvSpPr>
          <p:nvPr>
            <p:ph type="body" sz="quarter" idx="13"/>
          </p:nvPr>
        </p:nvSpPr>
        <p:spPr/>
        <p:txBody>
          <a:bodyPr>
            <a:normAutofit/>
          </a:bodyPr>
          <a:lstStyle/>
          <a:p>
            <a:r>
              <a:rPr lang="en-US" dirty="0"/>
              <a:t>INTRODUCTION</a:t>
            </a:r>
          </a:p>
        </p:txBody>
      </p:sp>
      <p:sp>
        <p:nvSpPr>
          <p:cNvPr id="3" name="Text Placeholder 2">
            <a:extLst>
              <a:ext uri="{FF2B5EF4-FFF2-40B4-BE49-F238E27FC236}">
                <a16:creationId xmlns:a16="http://schemas.microsoft.com/office/drawing/2014/main" id="{75316AD5-6DB2-C657-FCEA-0DE480543AE1}"/>
              </a:ext>
            </a:extLst>
          </p:cNvPr>
          <p:cNvSpPr>
            <a:spLocks noGrp="1"/>
          </p:cNvSpPr>
          <p:nvPr>
            <p:ph type="body" sz="quarter" idx="15"/>
          </p:nvPr>
        </p:nvSpPr>
        <p:spPr/>
        <p:txBody>
          <a:bodyPr/>
          <a:lstStyle/>
          <a:p>
            <a:endParaRPr lang="en-US"/>
          </a:p>
        </p:txBody>
      </p:sp>
      <p:pic>
        <p:nvPicPr>
          <p:cNvPr id="12" name="Picture Placeholder 11">
            <a:extLst>
              <a:ext uri="{FF2B5EF4-FFF2-40B4-BE49-F238E27FC236}">
                <a16:creationId xmlns:a16="http://schemas.microsoft.com/office/drawing/2014/main" id="{6DBDF5E9-0F58-4922-AEB4-3711DE4605F5}"/>
              </a:ext>
            </a:extLst>
          </p:cNvPr>
          <p:cNvPicPr>
            <a:picLocks noGrp="1" noChangeAspect="1"/>
          </p:cNvPicPr>
          <p:nvPr>
            <p:ph type="pic" sz="quarter" idx="16"/>
          </p:nvPr>
        </p:nvPicPr>
        <p:blipFill rotWithShape="1">
          <a:blip r:embed="rId2">
            <a:alphaModFix amt="50000"/>
            <a:extLst>
              <a:ext uri="{28A0092B-C50C-407E-A947-70E740481C1C}">
                <a14:useLocalDpi xmlns:a14="http://schemas.microsoft.com/office/drawing/2010/main" val="0"/>
              </a:ext>
            </a:extLst>
          </a:blip>
          <a:srcRect t="32738" b="32738"/>
          <a:stretch/>
        </p:blipFill>
        <p:spPr/>
      </p:pic>
      <p:pic>
        <p:nvPicPr>
          <p:cNvPr id="9" name="Picture 8" descr="A picture containing text&#10;&#10;Description automatically generated">
            <a:extLst>
              <a:ext uri="{FF2B5EF4-FFF2-40B4-BE49-F238E27FC236}">
                <a16:creationId xmlns:a16="http://schemas.microsoft.com/office/drawing/2014/main" id="{1B6A9F54-2933-48E3-812C-87C331A38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939" y="5138423"/>
            <a:ext cx="4288147" cy="1103880"/>
          </a:xfrm>
          <a:prstGeom prst="rect">
            <a:avLst/>
          </a:prstGeom>
        </p:spPr>
      </p:pic>
      <p:sp>
        <p:nvSpPr>
          <p:cNvPr id="5" name="TextBox 4">
            <a:extLst>
              <a:ext uri="{FF2B5EF4-FFF2-40B4-BE49-F238E27FC236}">
                <a16:creationId xmlns:a16="http://schemas.microsoft.com/office/drawing/2014/main" id="{7EB1B302-C81C-F786-CBA1-D16FFB099C1D}"/>
              </a:ext>
            </a:extLst>
          </p:cNvPr>
          <p:cNvSpPr txBox="1"/>
          <p:nvPr/>
        </p:nvSpPr>
        <p:spPr>
          <a:xfrm>
            <a:off x="7159399" y="2007826"/>
            <a:ext cx="5870803" cy="1547475"/>
          </a:xfrm>
          <a:prstGeom prst="rect">
            <a:avLst/>
          </a:prstGeom>
          <a:noFill/>
        </p:spPr>
        <p:txBody>
          <a:bodyPr wrap="square">
            <a:spAutoFit/>
          </a:bodyPr>
          <a:lstStyle/>
          <a:p>
            <a:pPr marL="285750" indent="-285750">
              <a:buFont typeface="Arial" panose="020B0604020202020204" pitchFamily="34" charset="0"/>
              <a:buChar char="•"/>
            </a:pPr>
            <a:r>
              <a:rPr lang="en-US" sz="1351" dirty="0"/>
              <a:t>We actively recruit retail businesses into the markets we serve by bridging the private/public gap.</a:t>
            </a:r>
          </a:p>
          <a:p>
            <a:pPr marL="285750" indent="-285750">
              <a:buFont typeface="Arial" panose="020B0604020202020204" pitchFamily="34" charset="0"/>
              <a:buChar char="•"/>
            </a:pPr>
            <a:endParaRPr lang="en-US" sz="1351" dirty="0"/>
          </a:p>
          <a:p>
            <a:pPr marL="285750" indent="-285750">
              <a:buFont typeface="Arial" panose="020B0604020202020204" pitchFamily="34" charset="0"/>
              <a:buChar char="•"/>
            </a:pPr>
            <a:r>
              <a:rPr lang="en-US" sz="1351" dirty="0"/>
              <a:t>Our team employs a commercial broker’s mindset with a fiduciary responsibility for our municipal clients.</a:t>
            </a:r>
          </a:p>
          <a:p>
            <a:pPr marL="285750" indent="-285750">
              <a:buFont typeface="Arial" panose="020B0604020202020204" pitchFamily="34" charset="0"/>
              <a:buChar char="•"/>
            </a:pPr>
            <a:endParaRPr lang="en-US" sz="1351" dirty="0"/>
          </a:p>
          <a:p>
            <a:pPr marL="285750" indent="-285750">
              <a:buFont typeface="Arial" panose="020B0604020202020204" pitchFamily="34" charset="0"/>
              <a:buChar char="•"/>
            </a:pPr>
            <a:r>
              <a:rPr lang="en-US" sz="1351" dirty="0"/>
              <a:t>Partnership with Liberty began in 2023.</a:t>
            </a:r>
          </a:p>
        </p:txBody>
      </p:sp>
      <p:sp>
        <p:nvSpPr>
          <p:cNvPr id="6" name="TextBox 5">
            <a:extLst>
              <a:ext uri="{FF2B5EF4-FFF2-40B4-BE49-F238E27FC236}">
                <a16:creationId xmlns:a16="http://schemas.microsoft.com/office/drawing/2014/main" id="{8CDF8F05-7F38-C764-DE07-30C37AA85D35}"/>
              </a:ext>
            </a:extLst>
          </p:cNvPr>
          <p:cNvSpPr txBox="1"/>
          <p:nvPr/>
        </p:nvSpPr>
        <p:spPr>
          <a:xfrm>
            <a:off x="4575284" y="6646025"/>
            <a:ext cx="2117785" cy="600164"/>
          </a:xfrm>
          <a:prstGeom prst="rect">
            <a:avLst/>
          </a:prstGeom>
          <a:noFill/>
        </p:spPr>
        <p:txBody>
          <a:bodyPr wrap="square" rtlCol="0">
            <a:spAutoFit/>
          </a:bodyPr>
          <a:lstStyle/>
          <a:p>
            <a:pPr algn="ctr"/>
            <a:r>
              <a:rPr lang="en-US" sz="1100" dirty="0">
                <a:solidFill>
                  <a:schemeClr val="bg1"/>
                </a:solidFill>
              </a:rPr>
              <a:t>Matt Jaeger, Portfolio Director</a:t>
            </a:r>
            <a:endParaRPr lang="en-US" sz="1100" i="1" dirty="0">
              <a:solidFill>
                <a:schemeClr val="bg1"/>
              </a:solidFill>
            </a:endParaRPr>
          </a:p>
          <a:p>
            <a:pPr algn="ctr"/>
            <a:r>
              <a:rPr lang="en-US" sz="1100" dirty="0">
                <a:solidFill>
                  <a:schemeClr val="bg1"/>
                </a:solidFill>
              </a:rPr>
              <a:t>205-792-6483</a:t>
            </a:r>
          </a:p>
          <a:p>
            <a:pPr algn="ctr"/>
            <a:r>
              <a:rPr lang="en-US" sz="1100" dirty="0">
                <a:solidFill>
                  <a:schemeClr val="bg1"/>
                </a:solidFill>
              </a:rPr>
              <a:t>mjaeger@retailstrategies.com</a:t>
            </a:r>
            <a:endParaRPr lang="en-US" sz="943" dirty="0">
              <a:solidFill>
                <a:schemeClr val="bg1"/>
              </a:solidFill>
            </a:endParaRPr>
          </a:p>
        </p:txBody>
      </p:sp>
      <p:sp>
        <p:nvSpPr>
          <p:cNvPr id="7" name="TextBox 6">
            <a:extLst>
              <a:ext uri="{FF2B5EF4-FFF2-40B4-BE49-F238E27FC236}">
                <a16:creationId xmlns:a16="http://schemas.microsoft.com/office/drawing/2014/main" id="{6E99172C-55F7-C9D7-E886-6AD9B243179E}"/>
              </a:ext>
            </a:extLst>
          </p:cNvPr>
          <p:cNvSpPr txBox="1"/>
          <p:nvPr/>
        </p:nvSpPr>
        <p:spPr>
          <a:xfrm>
            <a:off x="6617583" y="6646024"/>
            <a:ext cx="2488319" cy="600164"/>
          </a:xfrm>
          <a:prstGeom prst="rect">
            <a:avLst/>
          </a:prstGeom>
          <a:noFill/>
        </p:spPr>
        <p:txBody>
          <a:bodyPr wrap="square" rtlCol="0">
            <a:spAutoFit/>
          </a:bodyPr>
          <a:lstStyle/>
          <a:p>
            <a:pPr algn="ctr"/>
            <a:r>
              <a:rPr lang="en-US" sz="1100" dirty="0">
                <a:solidFill>
                  <a:schemeClr val="bg1"/>
                </a:solidFill>
              </a:rPr>
              <a:t>Cole Clark, Retail Recruitment Coordinator</a:t>
            </a:r>
            <a:endParaRPr lang="en-US" sz="1100" i="1" dirty="0">
              <a:solidFill>
                <a:schemeClr val="bg1"/>
              </a:solidFill>
            </a:endParaRPr>
          </a:p>
          <a:p>
            <a:pPr algn="ctr"/>
            <a:r>
              <a:rPr lang="en-US" sz="1100" dirty="0">
                <a:solidFill>
                  <a:schemeClr val="bg1"/>
                </a:solidFill>
              </a:rPr>
              <a:t>cole@retailstrategies.com</a:t>
            </a:r>
            <a:endParaRPr lang="en-US" sz="943" dirty="0">
              <a:solidFill>
                <a:schemeClr val="bg1"/>
              </a:solidFill>
            </a:endParaRPr>
          </a:p>
        </p:txBody>
      </p:sp>
    </p:spTree>
    <p:extLst>
      <p:ext uri="{BB962C8B-B14F-4D97-AF65-F5344CB8AC3E}">
        <p14:creationId xmlns:p14="http://schemas.microsoft.com/office/powerpoint/2010/main" val="77129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D41BBF8-7BBA-C5FE-3C36-B3789A8CB52D}"/>
              </a:ext>
            </a:extLst>
          </p:cNvPr>
          <p:cNvSpPr>
            <a:spLocks noGrp="1"/>
          </p:cNvSpPr>
          <p:nvPr>
            <p:ph type="title"/>
          </p:nvPr>
        </p:nvSpPr>
        <p:spPr>
          <a:xfrm>
            <a:off x="923769" y="990922"/>
            <a:ext cx="9876911" cy="1199695"/>
          </a:xfrm>
        </p:spPr>
        <p:txBody>
          <a:bodyPr/>
          <a:lstStyle/>
          <a:p>
            <a:r>
              <a:rPr lang="en-US" dirty="0"/>
              <a:t>Retail Recruitment – Our Process</a:t>
            </a:r>
          </a:p>
        </p:txBody>
      </p:sp>
      <p:sp>
        <p:nvSpPr>
          <p:cNvPr id="2" name="Text Placeholder 1">
            <a:extLst>
              <a:ext uri="{FF2B5EF4-FFF2-40B4-BE49-F238E27FC236}">
                <a16:creationId xmlns:a16="http://schemas.microsoft.com/office/drawing/2014/main" id="{BD17ECD4-E075-4C14-A317-04D4ED71C48E}"/>
              </a:ext>
            </a:extLst>
          </p:cNvPr>
          <p:cNvSpPr>
            <a:spLocks noGrp="1"/>
          </p:cNvSpPr>
          <p:nvPr>
            <p:ph type="body" sz="half" idx="2"/>
          </p:nvPr>
        </p:nvSpPr>
        <p:spPr>
          <a:xfrm>
            <a:off x="923769" y="1719982"/>
            <a:ext cx="6053647" cy="2657790"/>
          </a:xfrm>
        </p:spPr>
        <p:txBody>
          <a:bodyPr>
            <a:noAutofit/>
          </a:bodyPr>
          <a:lstStyle/>
          <a:p>
            <a:pPr marL="285750" indent="-285750">
              <a:buFont typeface="Arial" panose="020B0604020202020204" pitchFamily="34" charset="0"/>
              <a:buChar char="•"/>
            </a:pPr>
            <a:r>
              <a:rPr lang="en-US" sz="1351" b="1" i="1" dirty="0"/>
              <a:t>Data &amp; Demographic Analysis: </a:t>
            </a:r>
            <a:r>
              <a:rPr lang="en-US" sz="1351" dirty="0"/>
              <a:t>We refresh market data for the Liberty custom trade area annually. This allows our team to see the market from the same perspective as national retailers.</a:t>
            </a:r>
          </a:p>
          <a:p>
            <a:pPr marL="285750" indent="-285750">
              <a:buFont typeface="Arial" panose="020B0604020202020204" pitchFamily="34" charset="0"/>
              <a:buChar char="•"/>
            </a:pPr>
            <a:r>
              <a:rPr lang="en-US" sz="1351" b="1" i="1" dirty="0"/>
              <a:t>Boots on the Ground: </a:t>
            </a:r>
            <a:r>
              <a:rPr lang="en-US" sz="1351" dirty="0"/>
              <a:t>Annually we visit the market to update our inventory of real estate assets in Liberty. Throughout the year we work to develop and nourish relationships with local brokers, developers and property owners.</a:t>
            </a:r>
          </a:p>
          <a:p>
            <a:pPr marL="285750" indent="-285750">
              <a:buFont typeface="Arial" panose="020B0604020202020204" pitchFamily="34" charset="0"/>
              <a:buChar char="•"/>
            </a:pPr>
            <a:r>
              <a:rPr lang="en-US" sz="1351" b="1" i="1" dirty="0"/>
              <a:t>Pleasant Persistence: </a:t>
            </a:r>
            <a:r>
              <a:rPr lang="en-US" sz="1351" dirty="0"/>
              <a:t>Day after day, week after week, year after year our team remains pleasantly persistent with national retail brands promoting viable sites in Liberty. National retail brand reps are constantly receiving sites from around the country – we put Liberty at the front of the line.</a:t>
            </a:r>
          </a:p>
        </p:txBody>
      </p:sp>
      <p:sp>
        <p:nvSpPr>
          <p:cNvPr id="19" name="Subtitle 5">
            <a:extLst>
              <a:ext uri="{FF2B5EF4-FFF2-40B4-BE49-F238E27FC236}">
                <a16:creationId xmlns:a16="http://schemas.microsoft.com/office/drawing/2014/main" id="{79AAFC5E-A774-B550-9EBF-CBF09474FCFB}"/>
              </a:ext>
            </a:extLst>
          </p:cNvPr>
          <p:cNvSpPr>
            <a:spLocks noGrp="1"/>
          </p:cNvSpPr>
          <p:nvPr>
            <p:ph type="body" sz="quarter" idx="13"/>
          </p:nvPr>
        </p:nvSpPr>
        <p:spPr/>
        <p:txBody>
          <a:bodyPr>
            <a:normAutofit/>
          </a:bodyPr>
          <a:lstStyle/>
          <a:p>
            <a:r>
              <a:rPr lang="en-US" dirty="0"/>
              <a:t>Retail Strategies</a:t>
            </a:r>
          </a:p>
        </p:txBody>
      </p:sp>
      <p:sp>
        <p:nvSpPr>
          <p:cNvPr id="3" name="Text Placeholder 2">
            <a:extLst>
              <a:ext uri="{FF2B5EF4-FFF2-40B4-BE49-F238E27FC236}">
                <a16:creationId xmlns:a16="http://schemas.microsoft.com/office/drawing/2014/main" id="{75316AD5-6DB2-C657-FCEA-0DE480543AE1}"/>
              </a:ext>
            </a:extLst>
          </p:cNvPr>
          <p:cNvSpPr>
            <a:spLocks noGrp="1"/>
          </p:cNvSpPr>
          <p:nvPr>
            <p:ph type="body" sz="quarter" idx="15"/>
          </p:nvPr>
        </p:nvSpPr>
        <p:spPr/>
        <p:txBody>
          <a:bodyPr/>
          <a:lstStyle/>
          <a:p>
            <a:endParaRPr lang="en-US"/>
          </a:p>
        </p:txBody>
      </p:sp>
      <p:pic>
        <p:nvPicPr>
          <p:cNvPr id="12" name="Picture Placeholder 11">
            <a:extLst>
              <a:ext uri="{FF2B5EF4-FFF2-40B4-BE49-F238E27FC236}">
                <a16:creationId xmlns:a16="http://schemas.microsoft.com/office/drawing/2014/main" id="{6DBDF5E9-0F58-4922-AEB4-3711DE4605F5}"/>
              </a:ext>
            </a:extLst>
          </p:cNvPr>
          <p:cNvPicPr>
            <a:picLocks noGrp="1" noChangeAspect="1"/>
          </p:cNvPicPr>
          <p:nvPr>
            <p:ph type="pic" sz="quarter" idx="16"/>
          </p:nvPr>
        </p:nvPicPr>
        <p:blipFill rotWithShape="1">
          <a:blip r:embed="rId2">
            <a:alphaModFix amt="50000"/>
            <a:extLst>
              <a:ext uri="{28A0092B-C50C-407E-A947-70E740481C1C}">
                <a14:useLocalDpi xmlns:a14="http://schemas.microsoft.com/office/drawing/2010/main" val="0"/>
              </a:ext>
            </a:extLst>
          </a:blip>
          <a:srcRect t="32738" b="32738"/>
          <a:stretch/>
        </p:blipFill>
        <p:spPr/>
      </p:pic>
      <p:pic>
        <p:nvPicPr>
          <p:cNvPr id="9" name="Picture 8" descr="A picture containing text&#10;&#10;Description automatically generated">
            <a:extLst>
              <a:ext uri="{FF2B5EF4-FFF2-40B4-BE49-F238E27FC236}">
                <a16:creationId xmlns:a16="http://schemas.microsoft.com/office/drawing/2014/main" id="{1B6A9F54-2933-48E3-812C-87C331A38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939" y="5138423"/>
            <a:ext cx="4288147" cy="1103880"/>
          </a:xfrm>
          <a:prstGeom prst="rect">
            <a:avLst/>
          </a:prstGeom>
        </p:spPr>
      </p:pic>
      <p:sp>
        <p:nvSpPr>
          <p:cNvPr id="5" name="TextBox 4">
            <a:extLst>
              <a:ext uri="{FF2B5EF4-FFF2-40B4-BE49-F238E27FC236}">
                <a16:creationId xmlns:a16="http://schemas.microsoft.com/office/drawing/2014/main" id="{7EB1B302-C81C-F786-CBA1-D16FFB099C1D}"/>
              </a:ext>
            </a:extLst>
          </p:cNvPr>
          <p:cNvSpPr txBox="1"/>
          <p:nvPr/>
        </p:nvSpPr>
        <p:spPr>
          <a:xfrm>
            <a:off x="6977416" y="1724572"/>
            <a:ext cx="5870803" cy="2171107"/>
          </a:xfrm>
          <a:prstGeom prst="rect">
            <a:avLst/>
          </a:prstGeom>
          <a:noFill/>
        </p:spPr>
        <p:txBody>
          <a:bodyPr wrap="square">
            <a:spAutoFit/>
          </a:bodyPr>
          <a:lstStyle/>
          <a:p>
            <a:pPr marL="285750" indent="-285750">
              <a:buFont typeface="Arial" panose="020B0604020202020204" pitchFamily="34" charset="0"/>
              <a:buChar char="•"/>
            </a:pPr>
            <a:r>
              <a:rPr lang="en-US" sz="1351" b="1" i="1" dirty="0"/>
              <a:t>Trade Show Representation:</a:t>
            </a:r>
            <a:r>
              <a:rPr lang="en-US" sz="1351" dirty="0"/>
              <a:t> Our team travels across the country to ICSC and Retail Live! shows to promote Liberty and the opportunities in the market. </a:t>
            </a:r>
          </a:p>
          <a:p>
            <a:pPr marL="285750" indent="-285750">
              <a:buFont typeface="Arial" panose="020B0604020202020204" pitchFamily="34" charset="0"/>
              <a:buChar char="•"/>
            </a:pPr>
            <a:r>
              <a:rPr lang="en-US" sz="1351" b="1" i="1" dirty="0"/>
              <a:t>Investment Multiplier: </a:t>
            </a:r>
            <a:r>
              <a:rPr lang="en-US" sz="1351" dirty="0"/>
              <a:t>We act as an extension of the City’s on-going economic development efforts. Our goal is to multiply the results of your team by focusing specifically on retail recruitment.</a:t>
            </a:r>
          </a:p>
          <a:p>
            <a:pPr marL="285750" indent="-285750">
              <a:buFont typeface="Arial" panose="020B0604020202020204" pitchFamily="34" charset="0"/>
              <a:buChar char="•"/>
            </a:pPr>
            <a:r>
              <a:rPr lang="en-US" sz="1351" b="1" i="1" dirty="0"/>
              <a:t>Relationship Agent:</a:t>
            </a:r>
            <a:r>
              <a:rPr lang="en-US" sz="1351" dirty="0"/>
              <a:t> Our team is actively looking for ways to leverage our deep bench of industry relationships in order to promote retail opportunities in Liberty. </a:t>
            </a:r>
          </a:p>
          <a:p>
            <a:pPr marL="285750" indent="-285750">
              <a:buFont typeface="Arial" panose="020B0604020202020204" pitchFamily="34" charset="0"/>
              <a:buChar char="•"/>
            </a:pPr>
            <a:endParaRPr lang="en-US" sz="1351" dirty="0"/>
          </a:p>
        </p:txBody>
      </p:sp>
      <p:sp>
        <p:nvSpPr>
          <p:cNvPr id="6" name="TextBox 5">
            <a:extLst>
              <a:ext uri="{FF2B5EF4-FFF2-40B4-BE49-F238E27FC236}">
                <a16:creationId xmlns:a16="http://schemas.microsoft.com/office/drawing/2014/main" id="{8CDF8F05-7F38-C764-DE07-30C37AA85D35}"/>
              </a:ext>
            </a:extLst>
          </p:cNvPr>
          <p:cNvSpPr txBox="1"/>
          <p:nvPr/>
        </p:nvSpPr>
        <p:spPr>
          <a:xfrm>
            <a:off x="4575284" y="6646025"/>
            <a:ext cx="2117785" cy="600164"/>
          </a:xfrm>
          <a:prstGeom prst="rect">
            <a:avLst/>
          </a:prstGeom>
          <a:noFill/>
        </p:spPr>
        <p:txBody>
          <a:bodyPr wrap="square" rtlCol="0">
            <a:spAutoFit/>
          </a:bodyPr>
          <a:lstStyle/>
          <a:p>
            <a:pPr algn="ctr"/>
            <a:r>
              <a:rPr lang="en-US" sz="1100" dirty="0">
                <a:solidFill>
                  <a:schemeClr val="bg1"/>
                </a:solidFill>
              </a:rPr>
              <a:t>Matt Jaeger, Portfolio Director</a:t>
            </a:r>
            <a:endParaRPr lang="en-US" sz="1100" i="1" dirty="0">
              <a:solidFill>
                <a:schemeClr val="bg1"/>
              </a:solidFill>
            </a:endParaRPr>
          </a:p>
          <a:p>
            <a:pPr algn="ctr"/>
            <a:r>
              <a:rPr lang="en-US" sz="1100" dirty="0">
                <a:solidFill>
                  <a:schemeClr val="bg1"/>
                </a:solidFill>
              </a:rPr>
              <a:t>205-792-6483</a:t>
            </a:r>
          </a:p>
          <a:p>
            <a:pPr algn="ctr"/>
            <a:r>
              <a:rPr lang="en-US" sz="1100" dirty="0">
                <a:solidFill>
                  <a:schemeClr val="bg1"/>
                </a:solidFill>
              </a:rPr>
              <a:t>mjaeger@retailstrategies.com</a:t>
            </a:r>
            <a:endParaRPr lang="en-US" sz="943" dirty="0">
              <a:solidFill>
                <a:schemeClr val="bg1"/>
              </a:solidFill>
            </a:endParaRPr>
          </a:p>
        </p:txBody>
      </p:sp>
      <p:sp>
        <p:nvSpPr>
          <p:cNvPr id="7" name="TextBox 6">
            <a:extLst>
              <a:ext uri="{FF2B5EF4-FFF2-40B4-BE49-F238E27FC236}">
                <a16:creationId xmlns:a16="http://schemas.microsoft.com/office/drawing/2014/main" id="{6E99172C-55F7-C9D7-E886-6AD9B243179E}"/>
              </a:ext>
            </a:extLst>
          </p:cNvPr>
          <p:cNvSpPr txBox="1"/>
          <p:nvPr/>
        </p:nvSpPr>
        <p:spPr>
          <a:xfrm>
            <a:off x="6617583" y="6646024"/>
            <a:ext cx="2488319" cy="600164"/>
          </a:xfrm>
          <a:prstGeom prst="rect">
            <a:avLst/>
          </a:prstGeom>
          <a:noFill/>
        </p:spPr>
        <p:txBody>
          <a:bodyPr wrap="square" rtlCol="0">
            <a:spAutoFit/>
          </a:bodyPr>
          <a:lstStyle/>
          <a:p>
            <a:pPr algn="ctr"/>
            <a:r>
              <a:rPr lang="en-US" sz="1100" dirty="0">
                <a:solidFill>
                  <a:schemeClr val="bg1"/>
                </a:solidFill>
              </a:rPr>
              <a:t>Cole Clark, Retail Recruitment Coordinator</a:t>
            </a:r>
            <a:endParaRPr lang="en-US" sz="1100" i="1" dirty="0">
              <a:solidFill>
                <a:schemeClr val="bg1"/>
              </a:solidFill>
            </a:endParaRPr>
          </a:p>
          <a:p>
            <a:pPr algn="ctr"/>
            <a:r>
              <a:rPr lang="en-US" sz="1100" dirty="0">
                <a:solidFill>
                  <a:schemeClr val="bg1"/>
                </a:solidFill>
              </a:rPr>
              <a:t>cole@retailstrategies.com</a:t>
            </a:r>
            <a:endParaRPr lang="en-US" sz="943" dirty="0">
              <a:solidFill>
                <a:schemeClr val="bg1"/>
              </a:solidFill>
            </a:endParaRPr>
          </a:p>
        </p:txBody>
      </p:sp>
    </p:spTree>
    <p:extLst>
      <p:ext uri="{BB962C8B-B14F-4D97-AF65-F5344CB8AC3E}">
        <p14:creationId xmlns:p14="http://schemas.microsoft.com/office/powerpoint/2010/main" val="296522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C7020-3573-49D0-9B76-37CBB9FB221F}"/>
              </a:ext>
            </a:extLst>
          </p:cNvPr>
          <p:cNvSpPr>
            <a:spLocks noGrp="1"/>
          </p:cNvSpPr>
          <p:nvPr>
            <p:ph type="body" sz="quarter" idx="14"/>
          </p:nvPr>
        </p:nvSpPr>
        <p:spPr/>
        <p:txBody>
          <a:bodyPr/>
          <a:lstStyle/>
          <a:p>
            <a:endParaRPr lang="en-US"/>
          </a:p>
        </p:txBody>
      </p:sp>
      <p:sp>
        <p:nvSpPr>
          <p:cNvPr id="11" name="Text Placeholder 24">
            <a:extLst>
              <a:ext uri="{FF2B5EF4-FFF2-40B4-BE49-F238E27FC236}">
                <a16:creationId xmlns:a16="http://schemas.microsoft.com/office/drawing/2014/main" id="{851D288D-5ED2-4A0B-B371-6CFE88C7FB6A}"/>
              </a:ext>
            </a:extLst>
          </p:cNvPr>
          <p:cNvSpPr txBox="1">
            <a:spLocks/>
          </p:cNvSpPr>
          <p:nvPr/>
        </p:nvSpPr>
        <p:spPr>
          <a:xfrm>
            <a:off x="863849" y="196972"/>
            <a:ext cx="8520181" cy="571116"/>
          </a:xfrm>
          <a:prstGeom prst="rect">
            <a:avLst/>
          </a:prstGeom>
        </p:spPr>
        <p:txBody>
          <a:bodyPr vert="horz" lIns="68580" tIns="34291" rIns="68580" bIns="34291" rtlCol="0">
            <a:noAutofit/>
          </a:bodyPr>
          <a:lstStyle>
            <a:lvl1pPr marL="0" indent="0" algn="l" defTabSz="777240" rtl="0" eaLnBrk="1" latinLnBrk="0" hangingPunct="1">
              <a:lnSpc>
                <a:spcPct val="90000"/>
              </a:lnSpc>
              <a:spcBef>
                <a:spcPts val="850"/>
              </a:spcBef>
              <a:buFont typeface="Arial" panose="020B0604020202020204" pitchFamily="34" charset="0"/>
              <a:buNone/>
              <a:defRPr sz="1200" kern="1200">
                <a:solidFill>
                  <a:schemeClr val="bg2">
                    <a:lumMod val="75000"/>
                  </a:schemeClr>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400" dirty="0">
                <a:solidFill>
                  <a:schemeClr val="bg1"/>
                </a:solidFill>
                <a:latin typeface="Avenir" panose="020B0503020203020204" pitchFamily="34" charset="0"/>
              </a:rPr>
              <a:t>Liberty, SC – Retail Recruitment Ladder</a:t>
            </a:r>
            <a:endParaRPr lang="en-US" sz="2400" dirty="0"/>
          </a:p>
        </p:txBody>
      </p:sp>
      <p:sp>
        <p:nvSpPr>
          <p:cNvPr id="4" name="Rectangle 3">
            <a:extLst>
              <a:ext uri="{FF2B5EF4-FFF2-40B4-BE49-F238E27FC236}">
                <a16:creationId xmlns:a16="http://schemas.microsoft.com/office/drawing/2014/main" id="{EAD5C71A-53BC-2E60-BDCB-2A8B7EE3186E}"/>
              </a:ext>
            </a:extLst>
          </p:cNvPr>
          <p:cNvSpPr/>
          <p:nvPr/>
        </p:nvSpPr>
        <p:spPr>
          <a:xfrm>
            <a:off x="9714155" y="196972"/>
            <a:ext cx="3251207" cy="351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DE896C6D-56CF-BC2C-5AA6-B58BFFAC9EF5}"/>
              </a:ext>
            </a:extLst>
          </p:cNvPr>
          <p:cNvSpPr>
            <a:spLocks noGrp="1"/>
          </p:cNvSpPr>
          <p:nvPr>
            <p:ph type="title"/>
          </p:nvPr>
        </p:nvSpPr>
        <p:spPr>
          <a:xfrm>
            <a:off x="922019" y="1158080"/>
            <a:ext cx="12007399" cy="1108461"/>
          </a:xfrm>
        </p:spPr>
        <p:txBody>
          <a:bodyPr>
            <a:normAutofit/>
          </a:bodyPr>
          <a:lstStyle/>
          <a:p>
            <a:r>
              <a:rPr lang="en-US" sz="3600" dirty="0"/>
              <a:t>Why Should a Municipality Invest Resources in Retail?</a:t>
            </a:r>
          </a:p>
        </p:txBody>
      </p:sp>
      <p:sp>
        <p:nvSpPr>
          <p:cNvPr id="5" name="Content Placeholder 56">
            <a:extLst>
              <a:ext uri="{FF2B5EF4-FFF2-40B4-BE49-F238E27FC236}">
                <a16:creationId xmlns:a16="http://schemas.microsoft.com/office/drawing/2014/main" id="{98E4EB30-1052-1599-832D-75E970BB12AF}"/>
              </a:ext>
            </a:extLst>
          </p:cNvPr>
          <p:cNvSpPr txBox="1">
            <a:spLocks/>
          </p:cNvSpPr>
          <p:nvPr/>
        </p:nvSpPr>
        <p:spPr>
          <a:xfrm>
            <a:off x="1683849" y="1851151"/>
            <a:ext cx="10920681" cy="4444706"/>
          </a:xfrm>
          <a:prstGeom prst="rect">
            <a:avLst/>
          </a:prstGeom>
        </p:spPr>
        <p:txBody>
          <a:bodyPr vert="horz" lIns="91440" tIns="45720" rIns="91440" bIns="45720" rtlCol="0">
            <a:normAutofit/>
          </a:bodyPr>
          <a:lstStyle>
            <a:lvl1pPr marL="0" indent="0" algn="l" defTabSz="1005815" rtl="0" eaLnBrk="1" latinLnBrk="0" hangingPunct="1">
              <a:lnSpc>
                <a:spcPct val="90000"/>
              </a:lnSpc>
              <a:spcBef>
                <a:spcPts val="1100"/>
              </a:spcBef>
              <a:buFont typeface="Arial" panose="020B0604020202020204" pitchFamily="34" charset="0"/>
              <a:buNone/>
              <a:defRPr sz="1200" kern="1200">
                <a:solidFill>
                  <a:schemeClr val="tx1"/>
                </a:solidFill>
                <a:latin typeface="+mn-lt"/>
                <a:ea typeface="+mn-ea"/>
                <a:cs typeface="+mn-cs"/>
              </a:defRPr>
            </a:lvl1pPr>
            <a:lvl2pPr marL="291458" indent="0" algn="ctr" defTabSz="1005815" rtl="0" eaLnBrk="1" latinLnBrk="0" hangingPunct="1">
              <a:lnSpc>
                <a:spcPct val="90000"/>
              </a:lnSpc>
              <a:spcBef>
                <a:spcPts val="551"/>
              </a:spcBef>
              <a:buFont typeface="Arial" panose="020B0604020202020204" pitchFamily="34" charset="0"/>
              <a:buNone/>
              <a:defRPr sz="1275" kern="1200">
                <a:solidFill>
                  <a:schemeClr val="tx1"/>
                </a:solidFill>
                <a:latin typeface="+mn-lt"/>
                <a:ea typeface="+mn-ea"/>
                <a:cs typeface="+mn-cs"/>
              </a:defRPr>
            </a:lvl2pPr>
            <a:lvl3pPr marL="582916" indent="0" algn="ctr" defTabSz="1005815" rtl="0" eaLnBrk="1" latinLnBrk="0" hangingPunct="1">
              <a:lnSpc>
                <a:spcPct val="90000"/>
              </a:lnSpc>
              <a:spcBef>
                <a:spcPts val="551"/>
              </a:spcBef>
              <a:buFont typeface="Arial" panose="020B0604020202020204" pitchFamily="34" charset="0"/>
              <a:buNone/>
              <a:defRPr sz="1148" kern="1200">
                <a:solidFill>
                  <a:schemeClr val="tx1"/>
                </a:solidFill>
                <a:latin typeface="+mn-lt"/>
                <a:ea typeface="+mn-ea"/>
                <a:cs typeface="+mn-cs"/>
              </a:defRPr>
            </a:lvl3pPr>
            <a:lvl4pPr marL="874373" indent="0" algn="ctr" defTabSz="1005815" rtl="0" eaLnBrk="1" latinLnBrk="0" hangingPunct="1">
              <a:lnSpc>
                <a:spcPct val="90000"/>
              </a:lnSpc>
              <a:spcBef>
                <a:spcPts val="551"/>
              </a:spcBef>
              <a:buFont typeface="Arial" panose="020B0604020202020204" pitchFamily="34" charset="0"/>
              <a:buNone/>
              <a:defRPr sz="1020" kern="1200">
                <a:solidFill>
                  <a:schemeClr val="tx1"/>
                </a:solidFill>
                <a:latin typeface="+mn-lt"/>
                <a:ea typeface="+mn-ea"/>
                <a:cs typeface="+mn-cs"/>
              </a:defRPr>
            </a:lvl4pPr>
            <a:lvl5pPr marL="1165831" indent="0" algn="ctr" defTabSz="1005815" rtl="0" eaLnBrk="1" latinLnBrk="0" hangingPunct="1">
              <a:lnSpc>
                <a:spcPct val="90000"/>
              </a:lnSpc>
              <a:spcBef>
                <a:spcPts val="551"/>
              </a:spcBef>
              <a:buFont typeface="Arial" panose="020B0604020202020204" pitchFamily="34" charset="0"/>
              <a:buNone/>
              <a:defRPr sz="1020" kern="1200">
                <a:solidFill>
                  <a:schemeClr val="tx1"/>
                </a:solidFill>
                <a:latin typeface="+mn-lt"/>
                <a:ea typeface="+mn-ea"/>
                <a:cs typeface="+mn-cs"/>
              </a:defRPr>
            </a:lvl5pPr>
            <a:lvl6pPr marL="1457289" indent="0" algn="ctr" defTabSz="1005815" rtl="0" eaLnBrk="1" latinLnBrk="0" hangingPunct="1">
              <a:lnSpc>
                <a:spcPct val="90000"/>
              </a:lnSpc>
              <a:spcBef>
                <a:spcPts val="551"/>
              </a:spcBef>
              <a:buFont typeface="Arial" panose="020B0604020202020204" pitchFamily="34" charset="0"/>
              <a:buNone/>
              <a:defRPr sz="1020" kern="1200">
                <a:solidFill>
                  <a:schemeClr val="tx1"/>
                </a:solidFill>
                <a:latin typeface="+mn-lt"/>
                <a:ea typeface="+mn-ea"/>
                <a:cs typeface="+mn-cs"/>
              </a:defRPr>
            </a:lvl6pPr>
            <a:lvl7pPr marL="1748747" indent="0" algn="ctr" defTabSz="1005815" rtl="0" eaLnBrk="1" latinLnBrk="0" hangingPunct="1">
              <a:lnSpc>
                <a:spcPct val="90000"/>
              </a:lnSpc>
              <a:spcBef>
                <a:spcPts val="551"/>
              </a:spcBef>
              <a:buFont typeface="Arial" panose="020B0604020202020204" pitchFamily="34" charset="0"/>
              <a:buNone/>
              <a:defRPr sz="1020" kern="1200">
                <a:solidFill>
                  <a:schemeClr val="tx1"/>
                </a:solidFill>
                <a:latin typeface="+mn-lt"/>
                <a:ea typeface="+mn-ea"/>
                <a:cs typeface="+mn-cs"/>
              </a:defRPr>
            </a:lvl7pPr>
            <a:lvl8pPr marL="2040204" indent="0" algn="ctr" defTabSz="1005815" rtl="0" eaLnBrk="1" latinLnBrk="0" hangingPunct="1">
              <a:lnSpc>
                <a:spcPct val="90000"/>
              </a:lnSpc>
              <a:spcBef>
                <a:spcPts val="551"/>
              </a:spcBef>
              <a:buFont typeface="Arial" panose="020B0604020202020204" pitchFamily="34" charset="0"/>
              <a:buNone/>
              <a:defRPr sz="1020" kern="1200">
                <a:solidFill>
                  <a:schemeClr val="tx1"/>
                </a:solidFill>
                <a:latin typeface="+mn-lt"/>
                <a:ea typeface="+mn-ea"/>
                <a:cs typeface="+mn-cs"/>
              </a:defRPr>
            </a:lvl8pPr>
            <a:lvl9pPr marL="2331662" indent="0" algn="ctr" defTabSz="1005815" rtl="0" eaLnBrk="1" latinLnBrk="0" hangingPunct="1">
              <a:lnSpc>
                <a:spcPct val="90000"/>
              </a:lnSpc>
              <a:spcBef>
                <a:spcPts val="551"/>
              </a:spcBef>
              <a:buFont typeface="Arial" panose="020B0604020202020204" pitchFamily="34" charset="0"/>
              <a:buNone/>
              <a:defRPr sz="1020" kern="1200">
                <a:solidFill>
                  <a:schemeClr val="tx1"/>
                </a:solidFill>
                <a:latin typeface="+mn-lt"/>
                <a:ea typeface="+mn-ea"/>
                <a:cs typeface="+mn-cs"/>
              </a:defRPr>
            </a:lvl9pPr>
          </a:lstStyle>
          <a:p>
            <a:r>
              <a:rPr lang="en-US" sz="1800" dirty="0"/>
              <a:t>Retail builds on retail. Retail economic impact adds up quickly. Retail attracts the workforce that attracts the primary jobs. Retail influences executives looking to locate their company in your community. Retail enhances the quality of life. Quality of life encourages the future growth of your community. </a:t>
            </a:r>
          </a:p>
        </p:txBody>
      </p:sp>
      <p:pic>
        <p:nvPicPr>
          <p:cNvPr id="7" name="Picture 6">
            <a:extLst>
              <a:ext uri="{FF2B5EF4-FFF2-40B4-BE49-F238E27FC236}">
                <a16:creationId xmlns:a16="http://schemas.microsoft.com/office/drawing/2014/main" id="{3DC38311-8CB8-5C89-FCFF-616472280877}"/>
              </a:ext>
            </a:extLst>
          </p:cNvPr>
          <p:cNvPicPr>
            <a:picLocks noChangeAspect="1"/>
          </p:cNvPicPr>
          <p:nvPr/>
        </p:nvPicPr>
        <p:blipFill>
          <a:blip r:embed="rId2"/>
          <a:stretch>
            <a:fillRect/>
          </a:stretch>
        </p:blipFill>
        <p:spPr>
          <a:xfrm>
            <a:off x="2023961" y="2656533"/>
            <a:ext cx="9363278" cy="4151643"/>
          </a:xfrm>
          <a:prstGeom prst="rect">
            <a:avLst/>
          </a:prstGeom>
        </p:spPr>
      </p:pic>
      <p:pic>
        <p:nvPicPr>
          <p:cNvPr id="6" name="Picture 5">
            <a:extLst>
              <a:ext uri="{FF2B5EF4-FFF2-40B4-BE49-F238E27FC236}">
                <a16:creationId xmlns:a16="http://schemas.microsoft.com/office/drawing/2014/main" id="{5B3387DF-C743-DBFF-E082-CDB40D63E2E1}"/>
              </a:ext>
            </a:extLst>
          </p:cNvPr>
          <p:cNvPicPr>
            <a:picLocks noChangeAspect="1"/>
          </p:cNvPicPr>
          <p:nvPr/>
        </p:nvPicPr>
        <p:blipFill>
          <a:blip r:embed="rId3"/>
          <a:stretch>
            <a:fillRect/>
          </a:stretch>
        </p:blipFill>
        <p:spPr>
          <a:xfrm>
            <a:off x="8946383" y="4558993"/>
            <a:ext cx="767772" cy="351510"/>
          </a:xfrm>
          <a:prstGeom prst="rect">
            <a:avLst/>
          </a:prstGeom>
        </p:spPr>
      </p:pic>
    </p:spTree>
    <p:extLst>
      <p:ext uri="{BB962C8B-B14F-4D97-AF65-F5344CB8AC3E}">
        <p14:creationId xmlns:p14="http://schemas.microsoft.com/office/powerpoint/2010/main" val="284837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C7020-3573-49D0-9B76-37CBB9FB221F}"/>
              </a:ext>
            </a:extLst>
          </p:cNvPr>
          <p:cNvSpPr>
            <a:spLocks noGrp="1"/>
          </p:cNvSpPr>
          <p:nvPr>
            <p:ph type="body" sz="quarter" idx="14"/>
          </p:nvPr>
        </p:nvSpPr>
        <p:spPr/>
        <p:txBody>
          <a:bodyPr/>
          <a:lstStyle/>
          <a:p>
            <a:endParaRPr lang="en-US"/>
          </a:p>
        </p:txBody>
      </p:sp>
      <p:sp>
        <p:nvSpPr>
          <p:cNvPr id="11" name="Text Placeholder 24">
            <a:extLst>
              <a:ext uri="{FF2B5EF4-FFF2-40B4-BE49-F238E27FC236}">
                <a16:creationId xmlns:a16="http://schemas.microsoft.com/office/drawing/2014/main" id="{851D288D-5ED2-4A0B-B371-6CFE88C7FB6A}"/>
              </a:ext>
            </a:extLst>
          </p:cNvPr>
          <p:cNvSpPr txBox="1">
            <a:spLocks/>
          </p:cNvSpPr>
          <p:nvPr/>
        </p:nvSpPr>
        <p:spPr>
          <a:xfrm>
            <a:off x="863849" y="196972"/>
            <a:ext cx="8520181" cy="571116"/>
          </a:xfrm>
          <a:prstGeom prst="rect">
            <a:avLst/>
          </a:prstGeom>
        </p:spPr>
        <p:txBody>
          <a:bodyPr vert="horz" lIns="68580" tIns="34291" rIns="68580" bIns="34291" rtlCol="0">
            <a:noAutofit/>
          </a:bodyPr>
          <a:lstStyle>
            <a:lvl1pPr marL="0" indent="0" algn="l" defTabSz="777240" rtl="0" eaLnBrk="1" latinLnBrk="0" hangingPunct="1">
              <a:lnSpc>
                <a:spcPct val="90000"/>
              </a:lnSpc>
              <a:spcBef>
                <a:spcPts val="850"/>
              </a:spcBef>
              <a:buFont typeface="Arial" panose="020B0604020202020204" pitchFamily="34" charset="0"/>
              <a:buNone/>
              <a:defRPr sz="1200" kern="1200">
                <a:solidFill>
                  <a:schemeClr val="bg2">
                    <a:lumMod val="75000"/>
                  </a:schemeClr>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400" dirty="0">
                <a:solidFill>
                  <a:schemeClr val="bg1"/>
                </a:solidFill>
                <a:latin typeface="Avenir" panose="020B0503020203020204" pitchFamily="34" charset="0"/>
              </a:rPr>
              <a:t>Liberty, SC – Retail Recruitment Partnership Timeline</a:t>
            </a:r>
            <a:endParaRPr lang="en-US" sz="2400" dirty="0"/>
          </a:p>
        </p:txBody>
      </p:sp>
      <p:sp>
        <p:nvSpPr>
          <p:cNvPr id="4" name="Rectangle 3">
            <a:extLst>
              <a:ext uri="{FF2B5EF4-FFF2-40B4-BE49-F238E27FC236}">
                <a16:creationId xmlns:a16="http://schemas.microsoft.com/office/drawing/2014/main" id="{EAD5C71A-53BC-2E60-BDCB-2A8B7EE3186E}"/>
              </a:ext>
            </a:extLst>
          </p:cNvPr>
          <p:cNvSpPr/>
          <p:nvPr/>
        </p:nvSpPr>
        <p:spPr>
          <a:xfrm>
            <a:off x="9714155" y="196972"/>
            <a:ext cx="3251207" cy="351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E63A5B9-2365-591F-BEF0-4E3F4B3C17C5}"/>
              </a:ext>
            </a:extLst>
          </p:cNvPr>
          <p:cNvSpPr txBox="1"/>
          <p:nvPr/>
        </p:nvSpPr>
        <p:spPr>
          <a:xfrm>
            <a:off x="584563" y="1489457"/>
            <a:ext cx="4858806" cy="4801314"/>
          </a:xfrm>
          <a:prstGeom prst="rect">
            <a:avLst/>
          </a:prstGeom>
          <a:noFill/>
        </p:spPr>
        <p:txBody>
          <a:bodyPr wrap="square" rtlCol="0">
            <a:spAutoFit/>
          </a:bodyPr>
          <a:lstStyle/>
          <a:p>
            <a:pPr marL="285750" indent="-285750">
              <a:buFont typeface="Arial" panose="020B0604020202020204" pitchFamily="34" charset="0"/>
              <a:buChar char="•"/>
            </a:pPr>
            <a:r>
              <a:rPr lang="en-US" b="1" i="1" dirty="0"/>
              <a:t>February 2023 </a:t>
            </a:r>
            <a:r>
              <a:rPr lang="en-US" dirty="0"/>
              <a:t>– Partnership contract executed.</a:t>
            </a:r>
          </a:p>
          <a:p>
            <a:pPr marL="285750" indent="-285750">
              <a:buFont typeface="Arial" panose="020B0604020202020204" pitchFamily="34" charset="0"/>
              <a:buChar char="•"/>
            </a:pPr>
            <a:r>
              <a:rPr lang="en-US" b="1" i="1" dirty="0"/>
              <a:t>March 2023 </a:t>
            </a:r>
            <a:r>
              <a:rPr lang="en-US" dirty="0"/>
              <a:t>– Discovery Phase begins.</a:t>
            </a:r>
          </a:p>
          <a:p>
            <a:pPr marL="285750" indent="-285750">
              <a:buFont typeface="Arial" panose="020B0604020202020204" pitchFamily="34" charset="0"/>
              <a:buChar char="•"/>
            </a:pPr>
            <a:r>
              <a:rPr lang="en-US" b="1" i="1" dirty="0"/>
              <a:t>April 2023 </a:t>
            </a:r>
            <a:r>
              <a:rPr lang="en-US" dirty="0"/>
              <a:t>– Retail Strategies team performs initial market tour of Liberty, SC.</a:t>
            </a:r>
          </a:p>
          <a:p>
            <a:pPr marL="285750" indent="-285750">
              <a:buFont typeface="Arial" panose="020B0604020202020204" pitchFamily="34" charset="0"/>
              <a:buChar char="•"/>
            </a:pPr>
            <a:r>
              <a:rPr lang="en-US" b="1" i="1" dirty="0"/>
              <a:t>May 2023 </a:t>
            </a:r>
            <a:r>
              <a:rPr lang="en-US" dirty="0"/>
              <a:t>– ICSC Las Vegas</a:t>
            </a:r>
          </a:p>
          <a:p>
            <a:pPr marL="285750" indent="-285750">
              <a:buFont typeface="Arial" panose="020B0604020202020204" pitchFamily="34" charset="0"/>
              <a:buChar char="•"/>
            </a:pPr>
            <a:r>
              <a:rPr lang="en-US" b="1" i="1" dirty="0"/>
              <a:t>July 2023 </a:t>
            </a:r>
            <a:r>
              <a:rPr lang="en-US" dirty="0"/>
              <a:t>– Liberty, SC retail recruitment plan is presented to City leadership.</a:t>
            </a:r>
          </a:p>
          <a:p>
            <a:pPr marL="285750" indent="-285750">
              <a:buFont typeface="Arial" panose="020B0604020202020204" pitchFamily="34" charset="0"/>
              <a:buChar char="•"/>
            </a:pPr>
            <a:r>
              <a:rPr lang="en-US" b="1" i="1" dirty="0"/>
              <a:t>July 2023 </a:t>
            </a:r>
            <a:r>
              <a:rPr lang="en-US" dirty="0"/>
              <a:t>– Recruitment phase begins.</a:t>
            </a:r>
          </a:p>
          <a:p>
            <a:pPr marL="285750" indent="-285750">
              <a:buFont typeface="Arial" panose="020B0604020202020204" pitchFamily="34" charset="0"/>
              <a:buChar char="•"/>
            </a:pPr>
            <a:r>
              <a:rPr lang="en-US" b="1" i="1" dirty="0"/>
              <a:t>October 2023 </a:t>
            </a:r>
            <a:r>
              <a:rPr lang="en-US" dirty="0"/>
              <a:t>– ICSC Southeast (Atlanta, GA).</a:t>
            </a:r>
          </a:p>
          <a:p>
            <a:pPr marL="285750" indent="-285750">
              <a:buFont typeface="Arial" panose="020B0604020202020204" pitchFamily="34" charset="0"/>
              <a:buChar char="•"/>
            </a:pPr>
            <a:r>
              <a:rPr lang="en-US" b="1" i="1" dirty="0"/>
              <a:t>October 2023 </a:t>
            </a:r>
            <a:r>
              <a:rPr lang="en-US" dirty="0"/>
              <a:t>– Retail Strategies team develops intel for City’s traffic impact study on economic development.</a:t>
            </a:r>
          </a:p>
          <a:p>
            <a:pPr marL="285750" indent="-285750">
              <a:buFont typeface="Arial" panose="020B0604020202020204" pitchFamily="34" charset="0"/>
              <a:buChar char="•"/>
            </a:pPr>
            <a:r>
              <a:rPr lang="en-US" b="1" i="1" dirty="0"/>
              <a:t>December 2023 </a:t>
            </a:r>
            <a:r>
              <a:rPr lang="en-US" dirty="0"/>
              <a:t>– Basecamp 4 introduced.</a:t>
            </a:r>
          </a:p>
          <a:p>
            <a:pPr marL="285750" indent="-285750">
              <a:buFont typeface="Arial" panose="020B0604020202020204" pitchFamily="34" charset="0"/>
              <a:buChar char="•"/>
            </a:pPr>
            <a:r>
              <a:rPr lang="en-US" b="1" i="1" dirty="0"/>
              <a:t>December 2023 </a:t>
            </a:r>
            <a:r>
              <a:rPr lang="en-US" dirty="0"/>
              <a:t>– Liberty, SC point of contact changes.</a:t>
            </a:r>
          </a:p>
        </p:txBody>
      </p:sp>
      <p:pic>
        <p:nvPicPr>
          <p:cNvPr id="6" name="Picture 5">
            <a:extLst>
              <a:ext uri="{FF2B5EF4-FFF2-40B4-BE49-F238E27FC236}">
                <a16:creationId xmlns:a16="http://schemas.microsoft.com/office/drawing/2014/main" id="{828B5C26-62CD-527E-DE53-3E99B515D14E}"/>
              </a:ext>
            </a:extLst>
          </p:cNvPr>
          <p:cNvPicPr>
            <a:picLocks noChangeAspect="1"/>
          </p:cNvPicPr>
          <p:nvPr/>
        </p:nvPicPr>
        <p:blipFill>
          <a:blip r:embed="rId2"/>
          <a:stretch>
            <a:fillRect/>
          </a:stretch>
        </p:blipFill>
        <p:spPr>
          <a:xfrm>
            <a:off x="6019542" y="2325081"/>
            <a:ext cx="6728975" cy="2603567"/>
          </a:xfrm>
          <a:prstGeom prst="rect">
            <a:avLst/>
          </a:prstGeom>
        </p:spPr>
      </p:pic>
    </p:spTree>
    <p:extLst>
      <p:ext uri="{BB962C8B-B14F-4D97-AF65-F5344CB8AC3E}">
        <p14:creationId xmlns:p14="http://schemas.microsoft.com/office/powerpoint/2010/main" val="317038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D41BBF8-7BBA-C5FE-3C36-B3789A8CB52D}"/>
              </a:ext>
            </a:extLst>
          </p:cNvPr>
          <p:cNvSpPr>
            <a:spLocks noGrp="1"/>
          </p:cNvSpPr>
          <p:nvPr>
            <p:ph type="title"/>
          </p:nvPr>
        </p:nvSpPr>
        <p:spPr>
          <a:xfrm>
            <a:off x="923769" y="990922"/>
            <a:ext cx="9876911" cy="1199695"/>
          </a:xfrm>
        </p:spPr>
        <p:txBody>
          <a:bodyPr/>
          <a:lstStyle/>
          <a:p>
            <a:r>
              <a:rPr lang="en-US" dirty="0"/>
              <a:t>Retail Strategies – Our Toolbox</a:t>
            </a:r>
          </a:p>
        </p:txBody>
      </p:sp>
      <p:sp>
        <p:nvSpPr>
          <p:cNvPr id="2" name="Text Placeholder 1">
            <a:extLst>
              <a:ext uri="{FF2B5EF4-FFF2-40B4-BE49-F238E27FC236}">
                <a16:creationId xmlns:a16="http://schemas.microsoft.com/office/drawing/2014/main" id="{BD17ECD4-E075-4C14-A317-04D4ED71C48E}"/>
              </a:ext>
            </a:extLst>
          </p:cNvPr>
          <p:cNvSpPr>
            <a:spLocks noGrp="1"/>
          </p:cNvSpPr>
          <p:nvPr>
            <p:ph type="body" sz="half" idx="2"/>
          </p:nvPr>
        </p:nvSpPr>
        <p:spPr>
          <a:xfrm>
            <a:off x="923769" y="2007825"/>
            <a:ext cx="9769332" cy="2074779"/>
          </a:xfrm>
        </p:spPr>
        <p:txBody>
          <a:bodyPr>
            <a:noAutofit/>
          </a:bodyPr>
          <a:lstStyle/>
          <a:p>
            <a:r>
              <a:rPr lang="en-US" sz="1351" dirty="0"/>
              <a:t>Retail Strategies uses the following industry-standard tools to help leverage opportunities in Liberty:</a:t>
            </a:r>
          </a:p>
          <a:p>
            <a:pPr marL="257168" indent="-257168">
              <a:buFont typeface="Arial" panose="020B0604020202020204" pitchFamily="34" charset="0"/>
              <a:buChar char="•"/>
            </a:pPr>
            <a:r>
              <a:rPr lang="en-US" sz="1351" dirty="0"/>
              <a:t>Custom Trade Area Design</a:t>
            </a:r>
          </a:p>
          <a:p>
            <a:pPr marL="257168" indent="-257168">
              <a:buFont typeface="Arial" panose="020B0604020202020204" pitchFamily="34" charset="0"/>
              <a:buChar char="•"/>
            </a:pPr>
            <a:r>
              <a:rPr lang="en-US" sz="1351" dirty="0"/>
              <a:t>Mobile Data Tracking</a:t>
            </a:r>
          </a:p>
          <a:p>
            <a:pPr marL="257168" indent="-257168">
              <a:buFont typeface="Arial" panose="020B0604020202020204" pitchFamily="34" charset="0"/>
              <a:buChar char="•"/>
            </a:pPr>
            <a:r>
              <a:rPr lang="en-US" sz="1351" dirty="0"/>
              <a:t>Gap Analysis (Leakage report)</a:t>
            </a:r>
          </a:p>
          <a:p>
            <a:pPr marL="257168" indent="-257168">
              <a:buFont typeface="Arial" panose="020B0604020202020204" pitchFamily="34" charset="0"/>
              <a:buChar char="•"/>
            </a:pPr>
            <a:r>
              <a:rPr lang="en-US" sz="1351" dirty="0"/>
              <a:t>ESRI Tapestry Segmentation Profiles</a:t>
            </a:r>
          </a:p>
          <a:p>
            <a:pPr marL="257168" indent="-257168">
              <a:buFont typeface="Arial" panose="020B0604020202020204" pitchFamily="34" charset="0"/>
              <a:buChar char="•"/>
            </a:pPr>
            <a:r>
              <a:rPr lang="en-US" sz="1351" dirty="0"/>
              <a:t>Boots On The Ground Research</a:t>
            </a:r>
          </a:p>
        </p:txBody>
      </p:sp>
      <p:sp>
        <p:nvSpPr>
          <p:cNvPr id="3" name="Text Placeholder 2">
            <a:extLst>
              <a:ext uri="{FF2B5EF4-FFF2-40B4-BE49-F238E27FC236}">
                <a16:creationId xmlns:a16="http://schemas.microsoft.com/office/drawing/2014/main" id="{75316AD5-6DB2-C657-FCEA-0DE480543AE1}"/>
              </a:ext>
            </a:extLst>
          </p:cNvPr>
          <p:cNvSpPr>
            <a:spLocks noGrp="1"/>
          </p:cNvSpPr>
          <p:nvPr>
            <p:ph type="body" sz="quarter" idx="15"/>
          </p:nvPr>
        </p:nvSpPr>
        <p:spPr/>
        <p:txBody>
          <a:bodyPr/>
          <a:lstStyle/>
          <a:p>
            <a:endParaRPr lang="en-US"/>
          </a:p>
        </p:txBody>
      </p:sp>
      <p:pic>
        <p:nvPicPr>
          <p:cNvPr id="12" name="Picture Placeholder 11">
            <a:extLst>
              <a:ext uri="{FF2B5EF4-FFF2-40B4-BE49-F238E27FC236}">
                <a16:creationId xmlns:a16="http://schemas.microsoft.com/office/drawing/2014/main" id="{6DBDF5E9-0F58-4922-AEB4-3711DE4605F5}"/>
              </a:ext>
            </a:extLst>
          </p:cNvPr>
          <p:cNvPicPr>
            <a:picLocks noGrp="1" noChangeAspect="1"/>
          </p:cNvPicPr>
          <p:nvPr>
            <p:ph type="pic" sz="quarter" idx="16"/>
          </p:nvPr>
        </p:nvPicPr>
        <p:blipFill rotWithShape="1">
          <a:blip r:embed="rId2">
            <a:alphaModFix amt="50000"/>
            <a:extLst>
              <a:ext uri="{28A0092B-C50C-407E-A947-70E740481C1C}">
                <a14:useLocalDpi xmlns:a14="http://schemas.microsoft.com/office/drawing/2010/main" val="0"/>
              </a:ext>
            </a:extLst>
          </a:blip>
          <a:srcRect t="32738" b="32738"/>
          <a:stretch/>
        </p:blipFill>
        <p:spPr/>
      </p:pic>
      <p:pic>
        <p:nvPicPr>
          <p:cNvPr id="9" name="Picture 8" descr="A picture containing text&#10;&#10;Description automatically generated">
            <a:extLst>
              <a:ext uri="{FF2B5EF4-FFF2-40B4-BE49-F238E27FC236}">
                <a16:creationId xmlns:a16="http://schemas.microsoft.com/office/drawing/2014/main" id="{1B6A9F54-2933-48E3-812C-87C331A38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939" y="5138423"/>
            <a:ext cx="4288147" cy="1103880"/>
          </a:xfrm>
          <a:prstGeom prst="rect">
            <a:avLst/>
          </a:prstGeom>
        </p:spPr>
      </p:pic>
      <p:sp>
        <p:nvSpPr>
          <p:cNvPr id="6" name="TextBox 5">
            <a:extLst>
              <a:ext uri="{FF2B5EF4-FFF2-40B4-BE49-F238E27FC236}">
                <a16:creationId xmlns:a16="http://schemas.microsoft.com/office/drawing/2014/main" id="{8CDF8F05-7F38-C764-DE07-30C37AA85D35}"/>
              </a:ext>
            </a:extLst>
          </p:cNvPr>
          <p:cNvSpPr txBox="1"/>
          <p:nvPr/>
        </p:nvSpPr>
        <p:spPr>
          <a:xfrm>
            <a:off x="4575284" y="6646025"/>
            <a:ext cx="2117785" cy="600164"/>
          </a:xfrm>
          <a:prstGeom prst="rect">
            <a:avLst/>
          </a:prstGeom>
          <a:noFill/>
        </p:spPr>
        <p:txBody>
          <a:bodyPr wrap="square" rtlCol="0">
            <a:spAutoFit/>
          </a:bodyPr>
          <a:lstStyle/>
          <a:p>
            <a:pPr algn="ctr"/>
            <a:r>
              <a:rPr lang="en-US" sz="1100" dirty="0">
                <a:solidFill>
                  <a:schemeClr val="bg1"/>
                </a:solidFill>
              </a:rPr>
              <a:t>Matt Jaeger, Portfolio Director</a:t>
            </a:r>
            <a:endParaRPr lang="en-US" sz="1100" i="1" dirty="0">
              <a:solidFill>
                <a:schemeClr val="bg1"/>
              </a:solidFill>
            </a:endParaRPr>
          </a:p>
          <a:p>
            <a:pPr algn="ctr"/>
            <a:r>
              <a:rPr lang="en-US" sz="1100" dirty="0">
                <a:solidFill>
                  <a:schemeClr val="bg1"/>
                </a:solidFill>
              </a:rPr>
              <a:t>205-792-6483</a:t>
            </a:r>
          </a:p>
          <a:p>
            <a:pPr algn="ctr"/>
            <a:r>
              <a:rPr lang="en-US" sz="1100" dirty="0">
                <a:solidFill>
                  <a:schemeClr val="bg1"/>
                </a:solidFill>
              </a:rPr>
              <a:t>mjaeger@retailstrategies.com</a:t>
            </a:r>
            <a:endParaRPr lang="en-US" sz="943" dirty="0">
              <a:solidFill>
                <a:schemeClr val="bg1"/>
              </a:solidFill>
            </a:endParaRPr>
          </a:p>
        </p:txBody>
      </p:sp>
      <p:sp>
        <p:nvSpPr>
          <p:cNvPr id="7" name="TextBox 6">
            <a:extLst>
              <a:ext uri="{FF2B5EF4-FFF2-40B4-BE49-F238E27FC236}">
                <a16:creationId xmlns:a16="http://schemas.microsoft.com/office/drawing/2014/main" id="{6E99172C-55F7-C9D7-E886-6AD9B243179E}"/>
              </a:ext>
            </a:extLst>
          </p:cNvPr>
          <p:cNvSpPr txBox="1"/>
          <p:nvPr/>
        </p:nvSpPr>
        <p:spPr>
          <a:xfrm>
            <a:off x="6617583" y="6646024"/>
            <a:ext cx="2488319" cy="600164"/>
          </a:xfrm>
          <a:prstGeom prst="rect">
            <a:avLst/>
          </a:prstGeom>
          <a:noFill/>
        </p:spPr>
        <p:txBody>
          <a:bodyPr wrap="square" rtlCol="0">
            <a:spAutoFit/>
          </a:bodyPr>
          <a:lstStyle/>
          <a:p>
            <a:pPr algn="ctr"/>
            <a:r>
              <a:rPr lang="en-US" sz="1100" dirty="0">
                <a:solidFill>
                  <a:schemeClr val="bg1"/>
                </a:solidFill>
              </a:rPr>
              <a:t>Cole Clark, Retail Recruitment Coordinator</a:t>
            </a:r>
            <a:endParaRPr lang="en-US" sz="1100" i="1" dirty="0">
              <a:solidFill>
                <a:schemeClr val="bg1"/>
              </a:solidFill>
            </a:endParaRPr>
          </a:p>
          <a:p>
            <a:pPr algn="ctr"/>
            <a:r>
              <a:rPr lang="en-US" sz="1100" dirty="0">
                <a:solidFill>
                  <a:schemeClr val="bg1"/>
                </a:solidFill>
              </a:rPr>
              <a:t>cole@retailstrategies.com</a:t>
            </a:r>
            <a:endParaRPr lang="en-US" sz="943" dirty="0">
              <a:solidFill>
                <a:schemeClr val="bg1"/>
              </a:solidFill>
            </a:endParaRPr>
          </a:p>
        </p:txBody>
      </p:sp>
      <p:sp>
        <p:nvSpPr>
          <p:cNvPr id="5" name="Text Placeholder 4">
            <a:extLst>
              <a:ext uri="{FF2B5EF4-FFF2-40B4-BE49-F238E27FC236}">
                <a16:creationId xmlns:a16="http://schemas.microsoft.com/office/drawing/2014/main" id="{E6B18EE0-E001-FB4C-B745-012C7700284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4119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C7020-3573-49D0-9B76-37CBB9FB221F}"/>
              </a:ext>
            </a:extLst>
          </p:cNvPr>
          <p:cNvSpPr>
            <a:spLocks noGrp="1"/>
          </p:cNvSpPr>
          <p:nvPr>
            <p:ph type="body" sz="quarter" idx="14"/>
          </p:nvPr>
        </p:nvSpPr>
        <p:spPr/>
        <p:txBody>
          <a:bodyPr/>
          <a:lstStyle/>
          <a:p>
            <a:endParaRPr lang="en-US"/>
          </a:p>
        </p:txBody>
      </p:sp>
      <p:sp>
        <p:nvSpPr>
          <p:cNvPr id="11" name="Text Placeholder 24">
            <a:extLst>
              <a:ext uri="{FF2B5EF4-FFF2-40B4-BE49-F238E27FC236}">
                <a16:creationId xmlns:a16="http://schemas.microsoft.com/office/drawing/2014/main" id="{851D288D-5ED2-4A0B-B371-6CFE88C7FB6A}"/>
              </a:ext>
            </a:extLst>
          </p:cNvPr>
          <p:cNvSpPr txBox="1">
            <a:spLocks/>
          </p:cNvSpPr>
          <p:nvPr/>
        </p:nvSpPr>
        <p:spPr>
          <a:xfrm>
            <a:off x="863849" y="196972"/>
            <a:ext cx="8520181" cy="571116"/>
          </a:xfrm>
          <a:prstGeom prst="rect">
            <a:avLst/>
          </a:prstGeom>
        </p:spPr>
        <p:txBody>
          <a:bodyPr vert="horz" lIns="68580" tIns="34291" rIns="68580" bIns="34291" rtlCol="0">
            <a:noAutofit/>
          </a:bodyPr>
          <a:lstStyle>
            <a:lvl1pPr marL="0" indent="0" algn="l" defTabSz="777240" rtl="0" eaLnBrk="1" latinLnBrk="0" hangingPunct="1">
              <a:lnSpc>
                <a:spcPct val="90000"/>
              </a:lnSpc>
              <a:spcBef>
                <a:spcPts val="850"/>
              </a:spcBef>
              <a:buFont typeface="Arial" panose="020B0604020202020204" pitchFamily="34" charset="0"/>
              <a:buNone/>
              <a:defRPr sz="1200" kern="1200">
                <a:solidFill>
                  <a:schemeClr val="bg2">
                    <a:lumMod val="75000"/>
                  </a:schemeClr>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400" dirty="0">
                <a:solidFill>
                  <a:schemeClr val="bg1"/>
                </a:solidFill>
                <a:latin typeface="Avenir" panose="020B0503020203020204" pitchFamily="34" charset="0"/>
              </a:rPr>
              <a:t>Liberty, SC – Mobile Data Tracking Example</a:t>
            </a:r>
            <a:endParaRPr lang="en-US" sz="2400" dirty="0"/>
          </a:p>
        </p:txBody>
      </p:sp>
      <p:sp>
        <p:nvSpPr>
          <p:cNvPr id="4" name="Rectangle 3">
            <a:extLst>
              <a:ext uri="{FF2B5EF4-FFF2-40B4-BE49-F238E27FC236}">
                <a16:creationId xmlns:a16="http://schemas.microsoft.com/office/drawing/2014/main" id="{EAD5C71A-53BC-2E60-BDCB-2A8B7EE3186E}"/>
              </a:ext>
            </a:extLst>
          </p:cNvPr>
          <p:cNvSpPr/>
          <p:nvPr/>
        </p:nvSpPr>
        <p:spPr>
          <a:xfrm>
            <a:off x="9714155" y="196972"/>
            <a:ext cx="3251207" cy="351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16FA77-E1D5-5B04-EA26-7508A1C53941}"/>
              </a:ext>
            </a:extLst>
          </p:cNvPr>
          <p:cNvPicPr>
            <a:picLocks noChangeAspect="1"/>
          </p:cNvPicPr>
          <p:nvPr/>
        </p:nvPicPr>
        <p:blipFill>
          <a:blip r:embed="rId3"/>
          <a:stretch>
            <a:fillRect/>
          </a:stretch>
        </p:blipFill>
        <p:spPr>
          <a:xfrm>
            <a:off x="584563" y="945466"/>
            <a:ext cx="8628060" cy="5652867"/>
          </a:xfrm>
          <a:prstGeom prst="rect">
            <a:avLst/>
          </a:prstGeom>
        </p:spPr>
      </p:pic>
      <p:pic>
        <p:nvPicPr>
          <p:cNvPr id="9" name="Picture 8">
            <a:extLst>
              <a:ext uri="{FF2B5EF4-FFF2-40B4-BE49-F238E27FC236}">
                <a16:creationId xmlns:a16="http://schemas.microsoft.com/office/drawing/2014/main" id="{306573B9-68BD-4F71-672E-12C3FCD77EA1}"/>
              </a:ext>
            </a:extLst>
          </p:cNvPr>
          <p:cNvPicPr>
            <a:picLocks noChangeAspect="1"/>
          </p:cNvPicPr>
          <p:nvPr/>
        </p:nvPicPr>
        <p:blipFill>
          <a:blip r:embed="rId4"/>
          <a:stretch>
            <a:fillRect/>
          </a:stretch>
        </p:blipFill>
        <p:spPr>
          <a:xfrm>
            <a:off x="9714155" y="945466"/>
            <a:ext cx="2889846" cy="5652867"/>
          </a:xfrm>
          <a:prstGeom prst="rect">
            <a:avLst/>
          </a:prstGeom>
        </p:spPr>
      </p:pic>
    </p:spTree>
    <p:extLst>
      <p:ext uri="{BB962C8B-B14F-4D97-AF65-F5344CB8AC3E}">
        <p14:creationId xmlns:p14="http://schemas.microsoft.com/office/powerpoint/2010/main" val="20547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C7020-3573-49D0-9B76-37CBB9FB221F}"/>
              </a:ext>
            </a:extLst>
          </p:cNvPr>
          <p:cNvSpPr>
            <a:spLocks noGrp="1"/>
          </p:cNvSpPr>
          <p:nvPr>
            <p:ph type="body" sz="quarter" idx="14"/>
          </p:nvPr>
        </p:nvSpPr>
        <p:spPr/>
        <p:txBody>
          <a:bodyPr/>
          <a:lstStyle/>
          <a:p>
            <a:endParaRPr lang="en-US"/>
          </a:p>
        </p:txBody>
      </p:sp>
      <p:sp>
        <p:nvSpPr>
          <p:cNvPr id="11" name="Text Placeholder 24">
            <a:extLst>
              <a:ext uri="{FF2B5EF4-FFF2-40B4-BE49-F238E27FC236}">
                <a16:creationId xmlns:a16="http://schemas.microsoft.com/office/drawing/2014/main" id="{851D288D-5ED2-4A0B-B371-6CFE88C7FB6A}"/>
              </a:ext>
            </a:extLst>
          </p:cNvPr>
          <p:cNvSpPr txBox="1">
            <a:spLocks/>
          </p:cNvSpPr>
          <p:nvPr/>
        </p:nvSpPr>
        <p:spPr>
          <a:xfrm>
            <a:off x="863849" y="196972"/>
            <a:ext cx="8520181" cy="571116"/>
          </a:xfrm>
          <a:prstGeom prst="rect">
            <a:avLst/>
          </a:prstGeom>
        </p:spPr>
        <p:txBody>
          <a:bodyPr vert="horz" lIns="68580" tIns="34291" rIns="68580" bIns="34291" rtlCol="0">
            <a:noAutofit/>
          </a:bodyPr>
          <a:lstStyle>
            <a:lvl1pPr marL="0" indent="0" algn="l" defTabSz="777240" rtl="0" eaLnBrk="1" latinLnBrk="0" hangingPunct="1">
              <a:lnSpc>
                <a:spcPct val="90000"/>
              </a:lnSpc>
              <a:spcBef>
                <a:spcPts val="850"/>
              </a:spcBef>
              <a:buFont typeface="Arial" panose="020B0604020202020204" pitchFamily="34" charset="0"/>
              <a:buNone/>
              <a:defRPr sz="1200" kern="1200">
                <a:solidFill>
                  <a:schemeClr val="bg2">
                    <a:lumMod val="75000"/>
                  </a:schemeClr>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400" dirty="0">
                <a:solidFill>
                  <a:schemeClr val="bg1"/>
                </a:solidFill>
                <a:latin typeface="Avenir" panose="020B0503020203020204" pitchFamily="34" charset="0"/>
              </a:rPr>
              <a:t>Liberty, SC – Gap Analysis (Leakage Report)</a:t>
            </a:r>
            <a:endParaRPr lang="en-US" sz="2400" dirty="0"/>
          </a:p>
        </p:txBody>
      </p:sp>
      <p:sp>
        <p:nvSpPr>
          <p:cNvPr id="4" name="Rectangle 3">
            <a:extLst>
              <a:ext uri="{FF2B5EF4-FFF2-40B4-BE49-F238E27FC236}">
                <a16:creationId xmlns:a16="http://schemas.microsoft.com/office/drawing/2014/main" id="{EAD5C71A-53BC-2E60-BDCB-2A8B7EE3186E}"/>
              </a:ext>
            </a:extLst>
          </p:cNvPr>
          <p:cNvSpPr/>
          <p:nvPr/>
        </p:nvSpPr>
        <p:spPr>
          <a:xfrm>
            <a:off x="9714155" y="196972"/>
            <a:ext cx="3251207" cy="351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E63A5B9-2365-591F-BEF0-4E3F4B3C17C5}"/>
              </a:ext>
            </a:extLst>
          </p:cNvPr>
          <p:cNvSpPr txBox="1"/>
          <p:nvPr/>
        </p:nvSpPr>
        <p:spPr>
          <a:xfrm>
            <a:off x="584563" y="1065007"/>
            <a:ext cx="5116990" cy="5632311"/>
          </a:xfrm>
          <a:prstGeom prst="rect">
            <a:avLst/>
          </a:prstGeom>
          <a:noFill/>
        </p:spPr>
        <p:txBody>
          <a:bodyPr wrap="square" rtlCol="0">
            <a:spAutoFit/>
          </a:bodyPr>
          <a:lstStyle/>
          <a:p>
            <a:r>
              <a:rPr lang="en-US" dirty="0"/>
              <a:t>Our team uses this tool to analyze the estimated market supply and the estimated market demand for the Liberty, SC CTA (custom trade area). Here are some highlights, all figures are annual:</a:t>
            </a:r>
          </a:p>
          <a:p>
            <a:endParaRPr lang="en-US" dirty="0"/>
          </a:p>
          <a:p>
            <a:pPr marL="285750" indent="-285750">
              <a:buFont typeface="Arial" panose="020B0604020202020204" pitchFamily="34" charset="0"/>
              <a:buChar char="•"/>
            </a:pPr>
            <a:r>
              <a:rPr lang="en-US" dirty="0"/>
              <a:t>Grocery Stores:  Over $80,000,000 opportunity gap.</a:t>
            </a:r>
          </a:p>
          <a:p>
            <a:pPr marL="285750" indent="-285750">
              <a:buFont typeface="Arial" panose="020B0604020202020204" pitchFamily="34" charset="0"/>
              <a:buChar char="•"/>
            </a:pPr>
            <a:r>
              <a:rPr lang="en-US" dirty="0"/>
              <a:t>Gas Stations: Over $52,000,000 opportunity gap.</a:t>
            </a:r>
          </a:p>
          <a:p>
            <a:pPr marL="285750" indent="-285750">
              <a:buFont typeface="Arial" panose="020B0604020202020204" pitchFamily="34" charset="0"/>
              <a:buChar char="•"/>
            </a:pPr>
            <a:r>
              <a:rPr lang="en-US" dirty="0"/>
              <a:t>Clothing/Clothing Accessories: Over $27,000,000 opportunity gap.</a:t>
            </a:r>
          </a:p>
          <a:p>
            <a:pPr marL="285750" indent="-285750">
              <a:buFont typeface="Arial" panose="020B0604020202020204" pitchFamily="34" charset="0"/>
              <a:buChar char="•"/>
            </a:pPr>
            <a:r>
              <a:rPr lang="en-US" dirty="0"/>
              <a:t>General Merchandise Stores: Over $76,000,000 opportunity gap.</a:t>
            </a:r>
          </a:p>
          <a:p>
            <a:pPr marL="285750" indent="-285750">
              <a:buFont typeface="Arial" panose="020B0604020202020204" pitchFamily="34" charset="0"/>
              <a:buChar char="•"/>
            </a:pPr>
            <a:r>
              <a:rPr lang="en-US" dirty="0"/>
              <a:t>Food Service (All Types): Over $56,000,000 opportunity gap.</a:t>
            </a:r>
          </a:p>
          <a:p>
            <a:pPr marL="285750" indent="-285750">
              <a:buFont typeface="Arial" panose="020B0604020202020204" pitchFamily="34" charset="0"/>
              <a:buChar char="•"/>
            </a:pPr>
            <a:r>
              <a:rPr lang="en-US" dirty="0"/>
              <a:t>Furniture &amp; Home Furnishings Stores: Over $16,000,000 opportunity gap.</a:t>
            </a:r>
          </a:p>
          <a:p>
            <a:pPr marL="285750" indent="-285750">
              <a:buFont typeface="Arial" panose="020B0604020202020204" pitchFamily="34" charset="0"/>
              <a:buChar char="•"/>
            </a:pPr>
            <a:r>
              <a:rPr lang="en-US" dirty="0"/>
              <a:t>Automotive Parts: Over $14,000,000 opportunity gap.</a:t>
            </a:r>
          </a:p>
        </p:txBody>
      </p:sp>
      <p:pic>
        <p:nvPicPr>
          <p:cNvPr id="7" name="Picture 6">
            <a:extLst>
              <a:ext uri="{FF2B5EF4-FFF2-40B4-BE49-F238E27FC236}">
                <a16:creationId xmlns:a16="http://schemas.microsoft.com/office/drawing/2014/main" id="{54FBA01E-A695-98CA-F957-1ACEB5CC8E0A}"/>
              </a:ext>
            </a:extLst>
          </p:cNvPr>
          <p:cNvPicPr>
            <a:picLocks noChangeAspect="1"/>
          </p:cNvPicPr>
          <p:nvPr/>
        </p:nvPicPr>
        <p:blipFill>
          <a:blip r:embed="rId2"/>
          <a:stretch>
            <a:fillRect/>
          </a:stretch>
        </p:blipFill>
        <p:spPr>
          <a:xfrm>
            <a:off x="5989776" y="2430389"/>
            <a:ext cx="6788507" cy="2683022"/>
          </a:xfrm>
          <a:prstGeom prst="rect">
            <a:avLst/>
          </a:prstGeom>
        </p:spPr>
      </p:pic>
    </p:spTree>
    <p:extLst>
      <p:ext uri="{BB962C8B-B14F-4D97-AF65-F5344CB8AC3E}">
        <p14:creationId xmlns:p14="http://schemas.microsoft.com/office/powerpoint/2010/main" val="1777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C7020-3573-49D0-9B76-37CBB9FB221F}"/>
              </a:ext>
            </a:extLst>
          </p:cNvPr>
          <p:cNvSpPr>
            <a:spLocks noGrp="1"/>
          </p:cNvSpPr>
          <p:nvPr>
            <p:ph type="body" sz="quarter" idx="14"/>
          </p:nvPr>
        </p:nvSpPr>
        <p:spPr/>
        <p:txBody>
          <a:bodyPr/>
          <a:lstStyle/>
          <a:p>
            <a:endParaRPr lang="en-US"/>
          </a:p>
        </p:txBody>
      </p:sp>
      <p:sp>
        <p:nvSpPr>
          <p:cNvPr id="11" name="Text Placeholder 24">
            <a:extLst>
              <a:ext uri="{FF2B5EF4-FFF2-40B4-BE49-F238E27FC236}">
                <a16:creationId xmlns:a16="http://schemas.microsoft.com/office/drawing/2014/main" id="{851D288D-5ED2-4A0B-B371-6CFE88C7FB6A}"/>
              </a:ext>
            </a:extLst>
          </p:cNvPr>
          <p:cNvSpPr txBox="1">
            <a:spLocks/>
          </p:cNvSpPr>
          <p:nvPr/>
        </p:nvSpPr>
        <p:spPr>
          <a:xfrm>
            <a:off x="863849" y="196972"/>
            <a:ext cx="8520181" cy="571116"/>
          </a:xfrm>
          <a:prstGeom prst="rect">
            <a:avLst/>
          </a:prstGeom>
        </p:spPr>
        <p:txBody>
          <a:bodyPr vert="horz" lIns="68580" tIns="34291" rIns="68580" bIns="34291" rtlCol="0">
            <a:noAutofit/>
          </a:bodyPr>
          <a:lstStyle>
            <a:lvl1pPr marL="0" indent="0" algn="l" defTabSz="777240" rtl="0" eaLnBrk="1" latinLnBrk="0" hangingPunct="1">
              <a:lnSpc>
                <a:spcPct val="90000"/>
              </a:lnSpc>
              <a:spcBef>
                <a:spcPts val="850"/>
              </a:spcBef>
              <a:buFont typeface="Arial" panose="020B0604020202020204" pitchFamily="34" charset="0"/>
              <a:buNone/>
              <a:defRPr sz="1200" kern="1200">
                <a:solidFill>
                  <a:schemeClr val="bg2">
                    <a:lumMod val="75000"/>
                  </a:schemeClr>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bg2">
                    <a:lumMod val="75000"/>
                  </a:schemeClr>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400" dirty="0">
                <a:solidFill>
                  <a:schemeClr val="bg1"/>
                </a:solidFill>
                <a:latin typeface="Avenir" panose="020B0503020203020204" pitchFamily="34" charset="0"/>
              </a:rPr>
              <a:t>Liberty, SC Notes – Active Recruitment Prospects</a:t>
            </a:r>
            <a:endParaRPr lang="en-US" sz="2400" dirty="0"/>
          </a:p>
        </p:txBody>
      </p:sp>
      <p:sp>
        <p:nvSpPr>
          <p:cNvPr id="4" name="Rectangle 3">
            <a:extLst>
              <a:ext uri="{FF2B5EF4-FFF2-40B4-BE49-F238E27FC236}">
                <a16:creationId xmlns:a16="http://schemas.microsoft.com/office/drawing/2014/main" id="{EAD5C71A-53BC-2E60-BDCB-2A8B7EE3186E}"/>
              </a:ext>
            </a:extLst>
          </p:cNvPr>
          <p:cNvSpPr/>
          <p:nvPr/>
        </p:nvSpPr>
        <p:spPr>
          <a:xfrm>
            <a:off x="9714155" y="196972"/>
            <a:ext cx="3251207" cy="351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981ED46-693E-5B0F-9323-92AF7A1F9F61}"/>
              </a:ext>
            </a:extLst>
          </p:cNvPr>
          <p:cNvSpPr txBox="1"/>
          <p:nvPr/>
        </p:nvSpPr>
        <p:spPr>
          <a:xfrm>
            <a:off x="584563" y="957431"/>
            <a:ext cx="7300792" cy="5693866"/>
          </a:xfrm>
          <a:prstGeom prst="rect">
            <a:avLst/>
          </a:prstGeom>
          <a:noFill/>
        </p:spPr>
        <p:txBody>
          <a:bodyPr wrap="square" rtlCol="0">
            <a:spAutoFit/>
          </a:bodyPr>
          <a:lstStyle/>
          <a:p>
            <a:pPr marL="285750" indent="-285750">
              <a:buFont typeface="Arial" panose="020B0604020202020204" pitchFamily="34" charset="0"/>
              <a:buChar char="•"/>
            </a:pPr>
            <a:r>
              <a:rPr lang="en-US" sz="1400" b="1" i="1" dirty="0"/>
              <a:t>National Chicken QSR: </a:t>
            </a:r>
            <a:r>
              <a:rPr lang="en-US" sz="1400" dirty="0"/>
              <a:t>During our discovery phase this retailer emerged as a top prospect. The Retail Strategies began engaging their corporate real estate directory at the beginning of our recruitment phase (July 2023). Near the end of the year, the retailers team confirmed that they planned to tour the market in Q1 of 2024 to evaluate potential sites and “personally experience Liberty”. Great progress here!</a:t>
            </a:r>
          </a:p>
          <a:p>
            <a:pPr marL="285750" indent="-285750">
              <a:buFont typeface="Arial" panose="020B0604020202020204" pitchFamily="34" charset="0"/>
              <a:buChar char="•"/>
            </a:pPr>
            <a:r>
              <a:rPr lang="en-US" sz="1400" b="1" i="1" dirty="0"/>
              <a:t>National Sandwich QSR: </a:t>
            </a:r>
            <a:r>
              <a:rPr lang="en-US" sz="1400" dirty="0"/>
              <a:t>The Retail Strategies team has been actively engaged with the retailer’s corporate real estate team since the beginning of our recruitment phase. Initial feedback from the retailer is positive regarding Liberty – we are working to see if they are looking to expand in 2024 in the trade area.</a:t>
            </a:r>
          </a:p>
          <a:p>
            <a:pPr marL="285750" indent="-285750">
              <a:buFont typeface="Arial" panose="020B0604020202020204" pitchFamily="34" charset="0"/>
              <a:buChar char="•"/>
            </a:pPr>
            <a:r>
              <a:rPr lang="en-US" sz="1400" b="1" i="1" dirty="0"/>
              <a:t>Regional Burger QSR: </a:t>
            </a:r>
            <a:r>
              <a:rPr lang="en-US" sz="1400" dirty="0"/>
              <a:t>This privately-owned brand historically looks favorably at smaller markets in the Carolinas. The owner confirmed that Liberty has not been on their radar in the past, however, they are willing to review sites shared by our team. Currently, they believe their 2024 pipeline is full, but that can change at any time. Our team continues to remain engaged with the retailer and continues to promote Liberty as a natural expansion market.</a:t>
            </a:r>
          </a:p>
          <a:p>
            <a:pPr marL="285750" indent="-285750">
              <a:buFont typeface="Arial" panose="020B0604020202020204" pitchFamily="34" charset="0"/>
              <a:buChar char="•"/>
            </a:pPr>
            <a:r>
              <a:rPr lang="en-US" sz="1400" b="1" i="1" dirty="0"/>
              <a:t>Regional Convenience Store: </a:t>
            </a:r>
            <a:r>
              <a:rPr lang="en-US" sz="1400" dirty="0"/>
              <a:t>Retailer is beginning to expand across Georgia and South Carolina in 2024. Their initial expansion area will be along I-20 and south towards the coast. However, they anticipate further growth throughout 2024 and beyond. They are reviewing opportunities in the market and it’s important to consistently keep Liberty on their radar as they continue to expand.</a:t>
            </a:r>
          </a:p>
          <a:p>
            <a:pPr marL="285750" indent="-285750">
              <a:buFont typeface="Arial" panose="020B0604020202020204" pitchFamily="34" charset="0"/>
              <a:buChar char="•"/>
            </a:pPr>
            <a:r>
              <a:rPr lang="en-US" sz="1400" b="1" i="1" dirty="0"/>
              <a:t>National Beauty Retailer: </a:t>
            </a:r>
            <a:r>
              <a:rPr lang="en-US" sz="1400" dirty="0"/>
              <a:t>Unfortunately, the brand has hit pause on opening new markets in 2024. They are solely focused on larger markets where they already have a presence.</a:t>
            </a:r>
          </a:p>
          <a:p>
            <a:pPr marL="285750" indent="-285750">
              <a:buFont typeface="Arial" panose="020B0604020202020204" pitchFamily="34" charset="0"/>
              <a:buChar char="•"/>
            </a:pPr>
            <a:r>
              <a:rPr lang="en-US" sz="1400" b="1" i="1" dirty="0"/>
              <a:t>National Hotel Developer: </a:t>
            </a:r>
            <a:r>
              <a:rPr lang="en-US" sz="1400" dirty="0"/>
              <a:t>As you know, there is a good relationship between REDACTED and the developer for this brand. There is interest in developing a site in Liberty! We are staying in touch with the hotelier to assist with their process.</a:t>
            </a:r>
          </a:p>
        </p:txBody>
      </p:sp>
      <p:pic>
        <p:nvPicPr>
          <p:cNvPr id="2050" name="Picture 2" descr="Zaxby's - Wikipedia">
            <a:extLst>
              <a:ext uri="{FF2B5EF4-FFF2-40B4-BE49-F238E27FC236}">
                <a16:creationId xmlns:a16="http://schemas.microsoft.com/office/drawing/2014/main" id="{0D836CA1-38B1-E5A2-0CD6-E370B69C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155" y="947308"/>
            <a:ext cx="2222750" cy="19523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OK OUT – Fresh Burgers, BBQ, Hot Dogs, and Shakes">
            <a:extLst>
              <a:ext uri="{FF2B5EF4-FFF2-40B4-BE49-F238E27FC236}">
                <a16:creationId xmlns:a16="http://schemas.microsoft.com/office/drawing/2014/main" id="{BAADA6A2-9925-1D66-EF98-F4DAF99BB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355" y="3196420"/>
            <a:ext cx="4102347" cy="10204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ur Story - Parker's Kitchen">
            <a:extLst>
              <a:ext uri="{FF2B5EF4-FFF2-40B4-BE49-F238E27FC236}">
                <a16:creationId xmlns:a16="http://schemas.microsoft.com/office/drawing/2014/main" id="{1269D84A-52CC-9C67-D9C1-B640908F4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379" y="4513670"/>
            <a:ext cx="31623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DA404D-4BCB-084C-02D6-25770D139B57}"/>
              </a:ext>
            </a:extLst>
          </p:cNvPr>
          <p:cNvSpPr txBox="1"/>
          <p:nvPr/>
        </p:nvSpPr>
        <p:spPr>
          <a:xfrm>
            <a:off x="8386549" y="768088"/>
            <a:ext cx="4578813" cy="5828404"/>
          </a:xfrm>
          <a:prstGeom prst="rect">
            <a:avLst/>
          </a:prstGeom>
          <a:solidFill>
            <a:schemeClr val="accent2"/>
          </a:solidFill>
        </p:spPr>
        <p:txBody>
          <a:bodyPr wrap="square" rtlCol="0">
            <a:spAutoFit/>
          </a:bodyPr>
          <a:lstStyle/>
          <a:p>
            <a:endParaRPr lang="en-US" dirty="0"/>
          </a:p>
        </p:txBody>
      </p:sp>
    </p:spTree>
    <p:extLst>
      <p:ext uri="{BB962C8B-B14F-4D97-AF65-F5344CB8AC3E}">
        <p14:creationId xmlns:p14="http://schemas.microsoft.com/office/powerpoint/2010/main" val="1625340608"/>
      </p:ext>
    </p:extLst>
  </p:cSld>
  <p:clrMapOvr>
    <a:masterClrMapping/>
  </p:clrMapOvr>
</p:sld>
</file>

<file path=ppt/theme/theme1.xml><?xml version="1.0" encoding="utf-8"?>
<a:theme xmlns:a="http://schemas.openxmlformats.org/drawingml/2006/main" name="RS theme_2022">
  <a:themeElements>
    <a:clrScheme name="RS_2022">
      <a:dk1>
        <a:srgbClr val="000000"/>
      </a:dk1>
      <a:lt1>
        <a:sysClr val="window" lastClr="FFFFFF"/>
      </a:lt1>
      <a:dk2>
        <a:srgbClr val="000000"/>
      </a:dk2>
      <a:lt2>
        <a:srgbClr val="E7E6E6"/>
      </a:lt2>
      <a:accent1>
        <a:srgbClr val="78BE20"/>
      </a:accent1>
      <a:accent2>
        <a:srgbClr val="00B5E2"/>
      </a:accent2>
      <a:accent3>
        <a:srgbClr val="4073C9"/>
      </a:accent3>
      <a:accent4>
        <a:srgbClr val="70AD47"/>
      </a:accent4>
      <a:accent5>
        <a:srgbClr val="D8D8D8"/>
      </a:accent5>
      <a:accent6>
        <a:srgbClr val="BFBFBF"/>
      </a:accent6>
      <a:hlink>
        <a:srgbClr val="7F7F7F"/>
      </a:hlink>
      <a:folHlink>
        <a:srgbClr val="15121E"/>
      </a:folHlink>
    </a:clrScheme>
    <a:fontScheme name="Custom 1">
      <a:majorFont>
        <a:latin typeface="Avenir"/>
        <a:ea typeface=""/>
        <a:cs typeface=""/>
      </a:majorFont>
      <a:minorFont>
        <a:latin typeface="Aveni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33818</TotalTime>
  <Words>2095</Words>
  <Application>Microsoft Office PowerPoint</Application>
  <PresentationFormat>Custom</PresentationFormat>
  <Paragraphs>156</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vt:lpstr>
      <vt:lpstr>Avenir Heavy</vt:lpstr>
      <vt:lpstr>Avenir Light</vt:lpstr>
      <vt:lpstr>Avenir Medium</vt:lpstr>
      <vt:lpstr>Calibri</vt:lpstr>
      <vt:lpstr>RS theme_2022</vt:lpstr>
      <vt:lpstr>PowerPoint Presentation</vt:lpstr>
      <vt:lpstr>Retail Strategies</vt:lpstr>
      <vt:lpstr>Retail Recruitment – Our Process</vt:lpstr>
      <vt:lpstr>Why Should a Municipality Invest Resources in Retail?</vt:lpstr>
      <vt:lpstr>PowerPoint Presentation</vt:lpstr>
      <vt:lpstr>Retail Strategies – Our Toolbox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Ryder</dc:creator>
  <cp:lastModifiedBy>Bailee Locke</cp:lastModifiedBy>
  <cp:revision>452</cp:revision>
  <dcterms:created xsi:type="dcterms:W3CDTF">2017-08-06T18:39:13Z</dcterms:created>
  <dcterms:modified xsi:type="dcterms:W3CDTF">2024-04-02T16:32:24Z</dcterms:modified>
</cp:coreProperties>
</file>